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9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69" r:id="rId17"/>
    <p:sldId id="291" r:id="rId18"/>
    <p:sldId id="272" r:id="rId19"/>
    <p:sldId id="273" r:id="rId20"/>
    <p:sldId id="274" r:id="rId21"/>
    <p:sldId id="293" r:id="rId22"/>
    <p:sldId id="294" r:id="rId23"/>
    <p:sldId id="296" r:id="rId24"/>
    <p:sldId id="295" r:id="rId25"/>
    <p:sldId id="275" r:id="rId26"/>
    <p:sldId id="276" r:id="rId27"/>
    <p:sldId id="277" r:id="rId28"/>
    <p:sldId id="278" r:id="rId29"/>
    <p:sldId id="280" r:id="rId30"/>
    <p:sldId id="281" r:id="rId31"/>
    <p:sldId id="282" r:id="rId32"/>
    <p:sldId id="284" r:id="rId33"/>
    <p:sldId id="286" r:id="rId34"/>
    <p:sldId id="285" r:id="rId35"/>
    <p:sldId id="287" r:id="rId36"/>
    <p:sldId id="288" r:id="rId37"/>
    <p:sldId id="292" r:id="rId38"/>
    <p:sldId id="283" r:id="rId39"/>
    <p:sldId id="289" r:id="rId40"/>
    <p:sldId id="290" r:id="rId41"/>
    <p:sldId id="27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46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D938FA-6759-4129-B94D-2B35CA21B182}" type="datetimeFigureOut">
              <a:rPr lang="en-US" smtClean="0"/>
              <a:t>5/3/2011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606434-697D-4C22-9493-C7D8ED1A9E13}" type="slidenum">
              <a:rPr lang="en-US" smtClean="0"/>
              <a:t>‹#›</a:t>
            </a:fld>
            <a:endParaRPr lang="en-US"/>
          </a:p>
        </p:txBody>
      </p:sp>
    </p:spTree>
    <p:extLst>
      <p:ext uri="{BB962C8B-B14F-4D97-AF65-F5344CB8AC3E}">
        <p14:creationId xmlns:p14="http://schemas.microsoft.com/office/powerpoint/2010/main" val="3324686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325EB-F06B-4E59-828E-7E2BBD59117B}" type="slidenum">
              <a:rPr lang="en-US"/>
              <a:pPr/>
              <a:t>2</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325EB-F06B-4E59-828E-7E2BBD59117B}" type="slidenum">
              <a:rPr lang="en-US"/>
              <a:pPr/>
              <a:t>3</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ACC0CD-4B8D-4FB9-A5E4-AC2DD5A279DA}" type="slidenum">
              <a:rPr lang="en-US"/>
              <a:pPr/>
              <a:t>5</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6BF034-32F2-409D-9D22-EA715E7B2F9D}" type="slidenum">
              <a:rPr lang="en-US"/>
              <a:pPr/>
              <a:t>6</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3857A0-02FD-42F9-BBB3-FFEC53B955D9}" type="slidenum">
              <a:rPr lang="en-US"/>
              <a:pPr/>
              <a:t>7</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13399-4A48-4D07-A787-82D3927D0B5F}" type="slidenum">
              <a:rPr lang="en-US"/>
              <a:pPr/>
              <a:t>8</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55040A-B12F-42F6-9174-63C01528ECB1}" type="slidenum">
              <a:rPr lang="en-US"/>
              <a:pPr/>
              <a:t>9</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34480" indent="-282492" eaLnBrk="0" hangingPunct="0">
              <a:defRPr>
                <a:solidFill>
                  <a:schemeClr val="tx1"/>
                </a:solidFill>
                <a:latin typeface="Arial" charset="0"/>
              </a:defRPr>
            </a:lvl2pPr>
            <a:lvl3pPr marL="1129970" indent="-225994" eaLnBrk="0" hangingPunct="0">
              <a:defRPr>
                <a:solidFill>
                  <a:schemeClr val="tx1"/>
                </a:solidFill>
                <a:latin typeface="Arial" charset="0"/>
              </a:defRPr>
            </a:lvl3pPr>
            <a:lvl4pPr marL="1581958" indent="-225994" eaLnBrk="0" hangingPunct="0">
              <a:defRPr>
                <a:solidFill>
                  <a:schemeClr val="tx1"/>
                </a:solidFill>
                <a:latin typeface="Arial" charset="0"/>
              </a:defRPr>
            </a:lvl4pPr>
            <a:lvl5pPr marL="2033946" indent="-225994" eaLnBrk="0" hangingPunct="0">
              <a:defRPr>
                <a:solidFill>
                  <a:schemeClr val="tx1"/>
                </a:solidFill>
                <a:latin typeface="Arial" charset="0"/>
              </a:defRPr>
            </a:lvl5pPr>
            <a:lvl6pPr marL="2485934" indent="-225994" eaLnBrk="0" fontAlgn="base" hangingPunct="0">
              <a:spcBef>
                <a:spcPct val="0"/>
              </a:spcBef>
              <a:spcAft>
                <a:spcPct val="0"/>
              </a:spcAft>
              <a:defRPr>
                <a:solidFill>
                  <a:schemeClr val="tx1"/>
                </a:solidFill>
                <a:latin typeface="Arial" charset="0"/>
              </a:defRPr>
            </a:lvl6pPr>
            <a:lvl7pPr marL="2937921" indent="-225994" eaLnBrk="0" fontAlgn="base" hangingPunct="0">
              <a:spcBef>
                <a:spcPct val="0"/>
              </a:spcBef>
              <a:spcAft>
                <a:spcPct val="0"/>
              </a:spcAft>
              <a:defRPr>
                <a:solidFill>
                  <a:schemeClr val="tx1"/>
                </a:solidFill>
                <a:latin typeface="Arial" charset="0"/>
              </a:defRPr>
            </a:lvl7pPr>
            <a:lvl8pPr marL="3389909" indent="-225994" eaLnBrk="0" fontAlgn="base" hangingPunct="0">
              <a:spcBef>
                <a:spcPct val="0"/>
              </a:spcBef>
              <a:spcAft>
                <a:spcPct val="0"/>
              </a:spcAft>
              <a:defRPr>
                <a:solidFill>
                  <a:schemeClr val="tx1"/>
                </a:solidFill>
                <a:latin typeface="Arial" charset="0"/>
              </a:defRPr>
            </a:lvl8pPr>
            <a:lvl9pPr marL="3841897" indent="-225994" eaLnBrk="0" fontAlgn="base" hangingPunct="0">
              <a:spcBef>
                <a:spcPct val="0"/>
              </a:spcBef>
              <a:spcAft>
                <a:spcPct val="0"/>
              </a:spcAft>
              <a:defRPr>
                <a:solidFill>
                  <a:schemeClr val="tx1"/>
                </a:solidFill>
                <a:latin typeface="Arial" charset="0"/>
              </a:defRPr>
            </a:lvl9pPr>
          </a:lstStyle>
          <a:p>
            <a:pPr eaLnBrk="1" hangingPunct="1"/>
            <a:fld id="{8B83D1CF-26FA-4B98-A7CB-F033D093704C}" type="slidenum">
              <a:rPr lang="en-US" smtClean="0"/>
              <a:pPr eaLnBrk="1" hangingPunct="1"/>
              <a:t>10</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34480" indent="-282492" eaLnBrk="0" hangingPunct="0">
              <a:defRPr>
                <a:solidFill>
                  <a:schemeClr val="tx1"/>
                </a:solidFill>
                <a:latin typeface="Arial" charset="0"/>
              </a:defRPr>
            </a:lvl2pPr>
            <a:lvl3pPr marL="1129970" indent="-225994" eaLnBrk="0" hangingPunct="0">
              <a:defRPr>
                <a:solidFill>
                  <a:schemeClr val="tx1"/>
                </a:solidFill>
                <a:latin typeface="Arial" charset="0"/>
              </a:defRPr>
            </a:lvl3pPr>
            <a:lvl4pPr marL="1581958" indent="-225994" eaLnBrk="0" hangingPunct="0">
              <a:defRPr>
                <a:solidFill>
                  <a:schemeClr val="tx1"/>
                </a:solidFill>
                <a:latin typeface="Arial" charset="0"/>
              </a:defRPr>
            </a:lvl4pPr>
            <a:lvl5pPr marL="2033946" indent="-225994" eaLnBrk="0" hangingPunct="0">
              <a:defRPr>
                <a:solidFill>
                  <a:schemeClr val="tx1"/>
                </a:solidFill>
                <a:latin typeface="Arial" charset="0"/>
              </a:defRPr>
            </a:lvl5pPr>
            <a:lvl6pPr marL="2485934" indent="-225994" eaLnBrk="0" fontAlgn="base" hangingPunct="0">
              <a:spcBef>
                <a:spcPct val="0"/>
              </a:spcBef>
              <a:spcAft>
                <a:spcPct val="0"/>
              </a:spcAft>
              <a:defRPr>
                <a:solidFill>
                  <a:schemeClr val="tx1"/>
                </a:solidFill>
                <a:latin typeface="Arial" charset="0"/>
              </a:defRPr>
            </a:lvl6pPr>
            <a:lvl7pPr marL="2937921" indent="-225994" eaLnBrk="0" fontAlgn="base" hangingPunct="0">
              <a:spcBef>
                <a:spcPct val="0"/>
              </a:spcBef>
              <a:spcAft>
                <a:spcPct val="0"/>
              </a:spcAft>
              <a:defRPr>
                <a:solidFill>
                  <a:schemeClr val="tx1"/>
                </a:solidFill>
                <a:latin typeface="Arial" charset="0"/>
              </a:defRPr>
            </a:lvl7pPr>
            <a:lvl8pPr marL="3389909" indent="-225994" eaLnBrk="0" fontAlgn="base" hangingPunct="0">
              <a:spcBef>
                <a:spcPct val="0"/>
              </a:spcBef>
              <a:spcAft>
                <a:spcPct val="0"/>
              </a:spcAft>
              <a:defRPr>
                <a:solidFill>
                  <a:schemeClr val="tx1"/>
                </a:solidFill>
                <a:latin typeface="Arial" charset="0"/>
              </a:defRPr>
            </a:lvl8pPr>
            <a:lvl9pPr marL="3841897" indent="-225994" eaLnBrk="0" fontAlgn="base" hangingPunct="0">
              <a:spcBef>
                <a:spcPct val="0"/>
              </a:spcBef>
              <a:spcAft>
                <a:spcPct val="0"/>
              </a:spcAft>
              <a:defRPr>
                <a:solidFill>
                  <a:schemeClr val="tx1"/>
                </a:solidFill>
                <a:latin typeface="Arial" charset="0"/>
              </a:defRPr>
            </a:lvl9pPr>
          </a:lstStyle>
          <a:p>
            <a:pPr eaLnBrk="1" hangingPunct="1"/>
            <a:fld id="{8B83D1CF-26FA-4B98-A7CB-F033D093704C}" type="slidenum">
              <a:rPr lang="en-US" smtClean="0"/>
              <a:pPr eaLnBrk="1" hangingPunct="1"/>
              <a:t>11</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60C22B-EEA3-4E1B-8D88-0A9FF2C381C8}" type="datetimeFigureOut">
              <a:rPr lang="en-US" smtClean="0"/>
              <a:t>5/3/2011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980BC-841A-4259-8779-4B5121485397}" type="slidenum">
              <a:rPr lang="en-US" smtClean="0"/>
              <a:t>‹#›</a:t>
            </a:fld>
            <a:endParaRPr lang="en-US"/>
          </a:p>
        </p:txBody>
      </p:sp>
    </p:spTree>
    <p:extLst>
      <p:ext uri="{BB962C8B-B14F-4D97-AF65-F5344CB8AC3E}">
        <p14:creationId xmlns:p14="http://schemas.microsoft.com/office/powerpoint/2010/main" val="287775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0C22B-EEA3-4E1B-8D88-0A9FF2C381C8}" type="datetimeFigureOut">
              <a:rPr lang="en-US" smtClean="0"/>
              <a:t>5/3/2011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980BC-841A-4259-8779-4B5121485397}" type="slidenum">
              <a:rPr lang="en-US" smtClean="0"/>
              <a:t>‹#›</a:t>
            </a:fld>
            <a:endParaRPr lang="en-US"/>
          </a:p>
        </p:txBody>
      </p:sp>
    </p:spTree>
    <p:extLst>
      <p:ext uri="{BB962C8B-B14F-4D97-AF65-F5344CB8AC3E}">
        <p14:creationId xmlns:p14="http://schemas.microsoft.com/office/powerpoint/2010/main" val="339649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0C22B-EEA3-4E1B-8D88-0A9FF2C381C8}" type="datetimeFigureOut">
              <a:rPr lang="en-US" smtClean="0"/>
              <a:t>5/3/2011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980BC-841A-4259-8779-4B5121485397}" type="slidenum">
              <a:rPr lang="en-US" smtClean="0"/>
              <a:t>‹#›</a:t>
            </a:fld>
            <a:endParaRPr lang="en-US"/>
          </a:p>
        </p:txBody>
      </p:sp>
    </p:spTree>
    <p:extLst>
      <p:ext uri="{BB962C8B-B14F-4D97-AF65-F5344CB8AC3E}">
        <p14:creationId xmlns:p14="http://schemas.microsoft.com/office/powerpoint/2010/main" val="293089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0C22B-EEA3-4E1B-8D88-0A9FF2C381C8}" type="datetimeFigureOut">
              <a:rPr lang="en-US" smtClean="0"/>
              <a:t>5/3/2011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980BC-841A-4259-8779-4B5121485397}" type="slidenum">
              <a:rPr lang="en-US" smtClean="0"/>
              <a:t>‹#›</a:t>
            </a:fld>
            <a:endParaRPr lang="en-US"/>
          </a:p>
        </p:txBody>
      </p:sp>
    </p:spTree>
    <p:extLst>
      <p:ext uri="{BB962C8B-B14F-4D97-AF65-F5344CB8AC3E}">
        <p14:creationId xmlns:p14="http://schemas.microsoft.com/office/powerpoint/2010/main" val="3803913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60C22B-EEA3-4E1B-8D88-0A9FF2C381C8}" type="datetimeFigureOut">
              <a:rPr lang="en-US" smtClean="0"/>
              <a:t>5/3/2011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980BC-841A-4259-8779-4B5121485397}" type="slidenum">
              <a:rPr lang="en-US" smtClean="0"/>
              <a:t>‹#›</a:t>
            </a:fld>
            <a:endParaRPr lang="en-US"/>
          </a:p>
        </p:txBody>
      </p:sp>
    </p:spTree>
    <p:extLst>
      <p:ext uri="{BB962C8B-B14F-4D97-AF65-F5344CB8AC3E}">
        <p14:creationId xmlns:p14="http://schemas.microsoft.com/office/powerpoint/2010/main" val="4059679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60C22B-EEA3-4E1B-8D88-0A9FF2C381C8}" type="datetimeFigureOut">
              <a:rPr lang="en-US" smtClean="0"/>
              <a:t>5/3/2011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980BC-841A-4259-8779-4B5121485397}" type="slidenum">
              <a:rPr lang="en-US" smtClean="0"/>
              <a:t>‹#›</a:t>
            </a:fld>
            <a:endParaRPr lang="en-US"/>
          </a:p>
        </p:txBody>
      </p:sp>
    </p:spTree>
    <p:extLst>
      <p:ext uri="{BB962C8B-B14F-4D97-AF65-F5344CB8AC3E}">
        <p14:creationId xmlns:p14="http://schemas.microsoft.com/office/powerpoint/2010/main" val="3990837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60C22B-EEA3-4E1B-8D88-0A9FF2C381C8}" type="datetimeFigureOut">
              <a:rPr lang="en-US" smtClean="0"/>
              <a:t>5/3/2011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3980BC-841A-4259-8779-4B5121485397}" type="slidenum">
              <a:rPr lang="en-US" smtClean="0"/>
              <a:t>‹#›</a:t>
            </a:fld>
            <a:endParaRPr lang="en-US"/>
          </a:p>
        </p:txBody>
      </p:sp>
    </p:spTree>
    <p:extLst>
      <p:ext uri="{BB962C8B-B14F-4D97-AF65-F5344CB8AC3E}">
        <p14:creationId xmlns:p14="http://schemas.microsoft.com/office/powerpoint/2010/main" val="3529615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60C22B-EEA3-4E1B-8D88-0A9FF2C381C8}" type="datetimeFigureOut">
              <a:rPr lang="en-US" smtClean="0"/>
              <a:t>5/3/2011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3980BC-841A-4259-8779-4B5121485397}" type="slidenum">
              <a:rPr lang="en-US" smtClean="0"/>
              <a:t>‹#›</a:t>
            </a:fld>
            <a:endParaRPr lang="en-US"/>
          </a:p>
        </p:txBody>
      </p:sp>
    </p:spTree>
    <p:extLst>
      <p:ext uri="{BB962C8B-B14F-4D97-AF65-F5344CB8AC3E}">
        <p14:creationId xmlns:p14="http://schemas.microsoft.com/office/powerpoint/2010/main" val="3600610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60C22B-EEA3-4E1B-8D88-0A9FF2C381C8}" type="datetimeFigureOut">
              <a:rPr lang="en-US" smtClean="0"/>
              <a:t>5/3/2011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3980BC-841A-4259-8779-4B5121485397}" type="slidenum">
              <a:rPr lang="en-US" smtClean="0"/>
              <a:t>‹#›</a:t>
            </a:fld>
            <a:endParaRPr lang="en-US"/>
          </a:p>
        </p:txBody>
      </p:sp>
    </p:spTree>
    <p:extLst>
      <p:ext uri="{BB962C8B-B14F-4D97-AF65-F5344CB8AC3E}">
        <p14:creationId xmlns:p14="http://schemas.microsoft.com/office/powerpoint/2010/main" val="1219377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60C22B-EEA3-4E1B-8D88-0A9FF2C381C8}" type="datetimeFigureOut">
              <a:rPr lang="en-US" smtClean="0"/>
              <a:t>5/3/2011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980BC-841A-4259-8779-4B5121485397}" type="slidenum">
              <a:rPr lang="en-US" smtClean="0"/>
              <a:t>‹#›</a:t>
            </a:fld>
            <a:endParaRPr lang="en-US"/>
          </a:p>
        </p:txBody>
      </p:sp>
    </p:spTree>
    <p:extLst>
      <p:ext uri="{BB962C8B-B14F-4D97-AF65-F5344CB8AC3E}">
        <p14:creationId xmlns:p14="http://schemas.microsoft.com/office/powerpoint/2010/main" val="476021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60C22B-EEA3-4E1B-8D88-0A9FF2C381C8}" type="datetimeFigureOut">
              <a:rPr lang="en-US" smtClean="0"/>
              <a:t>5/3/2011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980BC-841A-4259-8779-4B5121485397}" type="slidenum">
              <a:rPr lang="en-US" smtClean="0"/>
              <a:t>‹#›</a:t>
            </a:fld>
            <a:endParaRPr lang="en-US"/>
          </a:p>
        </p:txBody>
      </p:sp>
    </p:spTree>
    <p:extLst>
      <p:ext uri="{BB962C8B-B14F-4D97-AF65-F5344CB8AC3E}">
        <p14:creationId xmlns:p14="http://schemas.microsoft.com/office/powerpoint/2010/main" val="733953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0C22B-EEA3-4E1B-8D88-0A9FF2C381C8}" type="datetimeFigureOut">
              <a:rPr lang="en-US" smtClean="0"/>
              <a:t>5/3/2011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3980BC-841A-4259-8779-4B5121485397}" type="slidenum">
              <a:rPr lang="en-US" smtClean="0"/>
              <a:t>‹#›</a:t>
            </a:fld>
            <a:endParaRPr lang="en-US"/>
          </a:p>
        </p:txBody>
      </p:sp>
    </p:spTree>
    <p:extLst>
      <p:ext uri="{BB962C8B-B14F-4D97-AF65-F5344CB8AC3E}">
        <p14:creationId xmlns:p14="http://schemas.microsoft.com/office/powerpoint/2010/main" val="1138897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techrepublic.com/photos/tablet-timeline-a-retrospective/6203174?seq=1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www.techrepublic.com/photos/tablet-timeline-a-retrospective/6203174?seq=12" TargetMode="External"/><Relationship Id="rId1" Type="http://schemas.openxmlformats.org/officeDocument/2006/relationships/slideLayout" Target="../slideLayouts/slideLayout2.xml"/><Relationship Id="rId6" Type="http://schemas.openxmlformats.org/officeDocument/2006/relationships/hyperlink" Target="http://www.techrepublic.com/photos/tablet-timeline-a-retrospective/6203174?seq=16" TargetMode="External"/><Relationship Id="rId5" Type="http://schemas.openxmlformats.org/officeDocument/2006/relationships/image" Target="../media/image9.jpeg"/><Relationship Id="rId4" Type="http://schemas.openxmlformats.org/officeDocument/2006/relationships/hyperlink" Target="http://www.techrepublic.com/photos/tablet-timeline-a-retrospective/6203174?seq=15&amp;tag=mantle_skin;conten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techrepublic.com/photos/tablet-timeline-a-retrospective/6203174?seq=18"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www.techrepublic.com/photos/tablet-timeline-a-retrospective/6203174?seq=19&amp;tag=mantle_skin;conten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openxmlformats.org/officeDocument/2006/relationships/hyperlink" Target="http://www.watchyourwatts.com/" TargetMode="External"/><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33" y="152400"/>
            <a:ext cx="8229600" cy="1143000"/>
          </a:xfrm>
        </p:spPr>
        <p:txBody>
          <a:bodyPr>
            <a:normAutofit/>
          </a:bodyPr>
          <a:lstStyle/>
          <a:p>
            <a:r>
              <a:rPr lang="en-US" dirty="0" smtClean="0"/>
              <a:t>Apple </a:t>
            </a:r>
            <a:r>
              <a:rPr lang="en-US" dirty="0" err="1" smtClean="0"/>
              <a:t>iPad</a:t>
            </a:r>
            <a:endParaRPr lang="en-US" dirty="0"/>
          </a:p>
        </p:txBody>
      </p:sp>
      <p:sp>
        <p:nvSpPr>
          <p:cNvPr id="3" name="Content Placeholder 2"/>
          <p:cNvSpPr>
            <a:spLocks noGrp="1"/>
          </p:cNvSpPr>
          <p:nvPr>
            <p:ph idx="1"/>
          </p:nvPr>
        </p:nvSpPr>
        <p:spPr>
          <a:xfrm>
            <a:off x="496783" y="5562600"/>
            <a:ext cx="8229600" cy="1020763"/>
          </a:xfrm>
        </p:spPr>
        <p:txBody>
          <a:bodyPr>
            <a:normAutofit fontScale="77500" lnSpcReduction="20000"/>
          </a:bodyPr>
          <a:lstStyle/>
          <a:p>
            <a:pPr marL="0" indent="0" algn="ctr">
              <a:buNone/>
            </a:pPr>
            <a:r>
              <a:rPr lang="en-US" sz="2000" dirty="0" smtClean="0"/>
              <a:t>Michael Hyde</a:t>
            </a:r>
          </a:p>
          <a:p>
            <a:pPr marL="0" indent="0" algn="ctr">
              <a:buNone/>
            </a:pPr>
            <a:r>
              <a:rPr lang="en-US" sz="2000" dirty="0" smtClean="0"/>
              <a:t>IT Manager</a:t>
            </a:r>
          </a:p>
          <a:p>
            <a:pPr marL="0" indent="0" algn="ctr">
              <a:buNone/>
            </a:pPr>
            <a:r>
              <a:rPr lang="en-US" sz="2000" dirty="0" smtClean="0"/>
              <a:t>Northern Neck Electric Coop</a:t>
            </a:r>
          </a:p>
          <a:p>
            <a:pPr marL="0" indent="0" algn="ctr">
              <a:buNone/>
            </a:pPr>
            <a:r>
              <a:rPr lang="en-US" sz="2000" dirty="0" smtClean="0"/>
              <a:t>Warsaw VA</a:t>
            </a:r>
            <a:endParaRPr lang="en-US" sz="2000" dirty="0"/>
          </a:p>
        </p:txBody>
      </p:sp>
      <p:pic>
        <p:nvPicPr>
          <p:cNvPr id="1026" name="Picture 2" descr="C:\Users\mhyde\Desktop\iP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721" y="1752600"/>
            <a:ext cx="8324851" cy="366712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502721" y="914400"/>
            <a:ext cx="8229600" cy="102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dirty="0" smtClean="0"/>
              <a:t>Ready for Business?</a:t>
            </a:r>
          </a:p>
        </p:txBody>
      </p:sp>
    </p:spTree>
    <p:extLst>
      <p:ext uri="{BB962C8B-B14F-4D97-AF65-F5344CB8AC3E}">
        <p14:creationId xmlns:p14="http://schemas.microsoft.com/office/powerpoint/2010/main" val="1299580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reen Ball"/>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133600" y="838200"/>
            <a:ext cx="52197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ctrTitle"/>
          </p:nvPr>
        </p:nvSpPr>
        <p:spPr>
          <a:xfrm>
            <a:off x="685800" y="0"/>
            <a:ext cx="7772400" cy="1066800"/>
          </a:xfrm>
        </p:spPr>
        <p:txBody>
          <a:bodyPr/>
          <a:lstStyle/>
          <a:p>
            <a:pPr marL="342900" indent="-342900" eaLnBrk="1" hangingPunct="1">
              <a:spcBef>
                <a:spcPct val="50000"/>
              </a:spcBef>
            </a:pPr>
            <a:r>
              <a:rPr lang="en-US" sz="3600" b="1" smtClean="0">
                <a:solidFill>
                  <a:srgbClr val="003300"/>
                </a:solidFill>
              </a:rPr>
              <a:t>Mobile Data improvements</a:t>
            </a:r>
            <a:br>
              <a:rPr lang="en-US" sz="3600" b="1" smtClean="0">
                <a:solidFill>
                  <a:srgbClr val="003300"/>
                </a:solidFill>
              </a:rPr>
            </a:br>
            <a:endParaRPr lang="en-US" sz="2400" b="1" smtClean="0">
              <a:solidFill>
                <a:srgbClr val="003300"/>
              </a:solidFill>
            </a:endParaRPr>
          </a:p>
        </p:txBody>
      </p:sp>
      <p:sp>
        <p:nvSpPr>
          <p:cNvPr id="11268" name="Text Box 4"/>
          <p:cNvSpPr txBox="1">
            <a:spLocks noChangeArrowheads="1"/>
          </p:cNvSpPr>
          <p:nvPr/>
        </p:nvSpPr>
        <p:spPr bwMode="auto">
          <a:xfrm>
            <a:off x="685800" y="1143000"/>
            <a:ext cx="77724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Wingdings" pitchFamily="2" charset="2"/>
              <a:buNone/>
            </a:pPr>
            <a:r>
              <a:rPr lang="en-US" sz="2400" b="1">
                <a:solidFill>
                  <a:srgbClr val="003300"/>
                </a:solidFill>
              </a:rPr>
              <a:t>2009 Planned Enhancements</a:t>
            </a:r>
          </a:p>
          <a:p>
            <a:pPr eaLnBrk="1" hangingPunct="1">
              <a:spcBef>
                <a:spcPct val="50000"/>
              </a:spcBef>
              <a:buFont typeface="Arial" charset="0"/>
              <a:buChar char="•"/>
            </a:pPr>
            <a:r>
              <a:rPr lang="en-US" sz="2000" b="1">
                <a:solidFill>
                  <a:srgbClr val="003300"/>
                </a:solidFill>
              </a:rPr>
              <a:t>Printers </a:t>
            </a:r>
            <a:r>
              <a:rPr lang="en-US" b="1">
                <a:solidFill>
                  <a:srgbClr val="003300"/>
                </a:solidFill>
              </a:rPr>
              <a:t>(2 installed for testing)</a:t>
            </a:r>
          </a:p>
          <a:p>
            <a:pPr eaLnBrk="1" hangingPunct="1">
              <a:spcBef>
                <a:spcPct val="50000"/>
              </a:spcBef>
              <a:buFont typeface="Arial" charset="0"/>
              <a:buChar char="•"/>
            </a:pPr>
            <a:r>
              <a:rPr lang="en-US" sz="2000" b="1">
                <a:solidFill>
                  <a:srgbClr val="003300"/>
                </a:solidFill>
              </a:rPr>
              <a:t>Damage Assessment (</a:t>
            </a:r>
            <a:r>
              <a:rPr lang="en-US" b="1">
                <a:solidFill>
                  <a:srgbClr val="003300"/>
                </a:solidFill>
              </a:rPr>
              <a:t>Field/office synchronization</a:t>
            </a:r>
            <a:r>
              <a:rPr lang="en-US" sz="2000" b="1">
                <a:solidFill>
                  <a:srgbClr val="003300"/>
                </a:solidFill>
              </a:rPr>
              <a:t>)</a:t>
            </a:r>
          </a:p>
          <a:p>
            <a:pPr eaLnBrk="1" hangingPunct="1">
              <a:spcBef>
                <a:spcPct val="50000"/>
              </a:spcBef>
              <a:buFont typeface="Arial" charset="0"/>
              <a:buChar char="•"/>
            </a:pPr>
            <a:r>
              <a:rPr lang="en-US" sz="2000" b="1">
                <a:solidFill>
                  <a:srgbClr val="003300"/>
                </a:solidFill>
              </a:rPr>
              <a:t>Outage Assessment (</a:t>
            </a:r>
            <a:r>
              <a:rPr lang="en-US" b="1">
                <a:solidFill>
                  <a:srgbClr val="003300"/>
                </a:solidFill>
              </a:rPr>
              <a:t>Field/Office synchronization</a:t>
            </a:r>
            <a:r>
              <a:rPr lang="en-US" sz="2000" b="1">
                <a:solidFill>
                  <a:srgbClr val="003300"/>
                </a:solidFill>
              </a:rPr>
              <a:t>)</a:t>
            </a:r>
          </a:p>
          <a:p>
            <a:pPr eaLnBrk="1" hangingPunct="1">
              <a:spcBef>
                <a:spcPct val="50000"/>
              </a:spcBef>
              <a:buFont typeface="Arial" charset="0"/>
              <a:buChar char="•"/>
            </a:pPr>
            <a:r>
              <a:rPr lang="en-US" sz="2000" b="1">
                <a:solidFill>
                  <a:srgbClr val="003300"/>
                </a:solidFill>
              </a:rPr>
              <a:t>Line Inspection (</a:t>
            </a:r>
            <a:r>
              <a:rPr lang="en-US" b="1">
                <a:solidFill>
                  <a:srgbClr val="003300"/>
                </a:solidFill>
              </a:rPr>
              <a:t>Field/Office synchronization</a:t>
            </a:r>
            <a:r>
              <a:rPr lang="en-US" sz="2000" b="1">
                <a:solidFill>
                  <a:srgbClr val="003300"/>
                </a:solidFill>
              </a:rPr>
              <a:t>)</a:t>
            </a:r>
          </a:p>
          <a:p>
            <a:pPr eaLnBrk="1" hangingPunct="1">
              <a:spcBef>
                <a:spcPct val="50000"/>
              </a:spcBef>
              <a:buFont typeface="Arial" charset="0"/>
              <a:buChar char="•"/>
            </a:pPr>
            <a:r>
              <a:rPr lang="en-US" sz="2000" b="1">
                <a:solidFill>
                  <a:srgbClr val="003300"/>
                </a:solidFill>
              </a:rPr>
              <a:t>AVL (Thru new radio system)</a:t>
            </a:r>
          </a:p>
          <a:p>
            <a:pPr eaLnBrk="1" hangingPunct="1">
              <a:spcBef>
                <a:spcPct val="50000"/>
              </a:spcBef>
              <a:buFont typeface="Arial" charset="0"/>
              <a:buChar char="•"/>
            </a:pPr>
            <a:r>
              <a:rPr lang="en-US" sz="2000" b="1">
                <a:solidFill>
                  <a:srgbClr val="003300"/>
                </a:solidFill>
              </a:rPr>
              <a:t>More map viewer applications</a:t>
            </a:r>
          </a:p>
          <a:p>
            <a:pPr eaLnBrk="1" hangingPunct="1">
              <a:spcBef>
                <a:spcPct val="50000"/>
              </a:spcBef>
              <a:buFont typeface="Arial" charset="0"/>
              <a:buChar char="•"/>
            </a:pPr>
            <a:r>
              <a:rPr lang="en-US" sz="2000" b="1">
                <a:solidFill>
                  <a:srgbClr val="003300"/>
                </a:solidFill>
              </a:rPr>
              <a:t>Continue Computer Training for outside personnel</a:t>
            </a:r>
          </a:p>
          <a:p>
            <a:pPr eaLnBrk="1" hangingPunct="1">
              <a:spcBef>
                <a:spcPct val="50000"/>
              </a:spcBef>
            </a:pPr>
            <a:r>
              <a:rPr lang="en-US" sz="2000" b="1">
                <a:solidFill>
                  <a:srgbClr val="003300"/>
                </a:solidFill>
              </a:rPr>
              <a:t>Projected Costs:</a:t>
            </a:r>
          </a:p>
          <a:p>
            <a:pPr eaLnBrk="1" hangingPunct="1">
              <a:spcBef>
                <a:spcPct val="50000"/>
              </a:spcBef>
            </a:pPr>
            <a:r>
              <a:rPr lang="en-US" sz="2000" b="1">
                <a:solidFill>
                  <a:srgbClr val="003300"/>
                </a:solidFill>
              </a:rPr>
              <a:t>$ 5,000</a:t>
            </a:r>
          </a:p>
          <a:p>
            <a:pPr eaLnBrk="1" hangingPunct="1">
              <a:spcBef>
                <a:spcPct val="50000"/>
              </a:spcBef>
            </a:pPr>
            <a:endParaRPr lang="en-US" sz="2000" b="1">
              <a:solidFill>
                <a:srgbClr val="003300"/>
              </a:solidFill>
            </a:endParaRPr>
          </a:p>
        </p:txBody>
      </p:sp>
    </p:spTree>
    <p:extLst>
      <p:ext uri="{BB962C8B-B14F-4D97-AF65-F5344CB8AC3E}">
        <p14:creationId xmlns:p14="http://schemas.microsoft.com/office/powerpoint/2010/main" val="1996416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reen Ball"/>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133600" y="838200"/>
            <a:ext cx="52197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ctrTitle"/>
          </p:nvPr>
        </p:nvSpPr>
        <p:spPr>
          <a:xfrm>
            <a:off x="685800" y="0"/>
            <a:ext cx="7772400" cy="1066800"/>
          </a:xfrm>
        </p:spPr>
        <p:txBody>
          <a:bodyPr/>
          <a:lstStyle/>
          <a:p>
            <a:pPr marL="342900" indent="-342900" eaLnBrk="1" hangingPunct="1">
              <a:spcBef>
                <a:spcPct val="50000"/>
              </a:spcBef>
            </a:pPr>
            <a:r>
              <a:rPr lang="en-US" sz="3600" b="1" smtClean="0">
                <a:solidFill>
                  <a:srgbClr val="003300"/>
                </a:solidFill>
              </a:rPr>
              <a:t>Mobile Data improvements</a:t>
            </a:r>
            <a:br>
              <a:rPr lang="en-US" sz="3600" b="1" smtClean="0">
                <a:solidFill>
                  <a:srgbClr val="003300"/>
                </a:solidFill>
              </a:rPr>
            </a:br>
            <a:endParaRPr lang="en-US" sz="2400" b="1" smtClean="0">
              <a:solidFill>
                <a:srgbClr val="003300"/>
              </a:solidFill>
            </a:endParaRPr>
          </a:p>
        </p:txBody>
      </p:sp>
      <p:sp>
        <p:nvSpPr>
          <p:cNvPr id="11268" name="Text Box 4"/>
          <p:cNvSpPr txBox="1">
            <a:spLocks noChangeArrowheads="1"/>
          </p:cNvSpPr>
          <p:nvPr/>
        </p:nvSpPr>
        <p:spPr bwMode="auto">
          <a:xfrm>
            <a:off x="685800" y="1143000"/>
            <a:ext cx="77724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50000"/>
              </a:spcBef>
            </a:pPr>
            <a:r>
              <a:rPr lang="en-US" sz="2400" b="1" dirty="0" smtClean="0">
                <a:solidFill>
                  <a:srgbClr val="003300"/>
                </a:solidFill>
              </a:rPr>
              <a:t>2010 Planned Enhancements</a:t>
            </a:r>
          </a:p>
          <a:p>
            <a:pPr eaLnBrk="1" hangingPunct="1">
              <a:spcBef>
                <a:spcPct val="50000"/>
              </a:spcBef>
              <a:buFont typeface="Arial" charset="0"/>
              <a:buChar char="•"/>
            </a:pPr>
            <a:r>
              <a:rPr lang="en-US" sz="2000" b="1" dirty="0" smtClean="0">
                <a:solidFill>
                  <a:srgbClr val="003300"/>
                </a:solidFill>
              </a:rPr>
              <a:t>Damage Assessment (</a:t>
            </a:r>
            <a:r>
              <a:rPr lang="en-US" b="1" dirty="0" smtClean="0">
                <a:solidFill>
                  <a:srgbClr val="003300"/>
                </a:solidFill>
              </a:rPr>
              <a:t>Field/office synchronization</a:t>
            </a:r>
            <a:r>
              <a:rPr lang="en-US" sz="2000" b="1" dirty="0" smtClean="0">
                <a:solidFill>
                  <a:srgbClr val="003300"/>
                </a:solidFill>
              </a:rPr>
              <a:t>)</a:t>
            </a:r>
          </a:p>
          <a:p>
            <a:pPr eaLnBrk="1" hangingPunct="1">
              <a:spcBef>
                <a:spcPct val="50000"/>
              </a:spcBef>
              <a:buFont typeface="Arial" charset="0"/>
              <a:buChar char="•"/>
            </a:pPr>
            <a:r>
              <a:rPr lang="en-US" sz="2000" b="1" dirty="0" smtClean="0">
                <a:solidFill>
                  <a:srgbClr val="003300"/>
                </a:solidFill>
              </a:rPr>
              <a:t>Outage Assessment (</a:t>
            </a:r>
            <a:r>
              <a:rPr lang="en-US" b="1" dirty="0" smtClean="0">
                <a:solidFill>
                  <a:srgbClr val="003300"/>
                </a:solidFill>
              </a:rPr>
              <a:t>Field/Office synchronization</a:t>
            </a:r>
            <a:r>
              <a:rPr lang="en-US" sz="2000" b="1" dirty="0" smtClean="0">
                <a:solidFill>
                  <a:srgbClr val="003300"/>
                </a:solidFill>
              </a:rPr>
              <a:t>)</a:t>
            </a:r>
          </a:p>
          <a:p>
            <a:pPr eaLnBrk="1" hangingPunct="1">
              <a:spcBef>
                <a:spcPct val="50000"/>
              </a:spcBef>
              <a:buFont typeface="Arial" charset="0"/>
              <a:buChar char="•"/>
            </a:pPr>
            <a:r>
              <a:rPr lang="en-US" sz="2000" b="1" dirty="0" smtClean="0">
                <a:solidFill>
                  <a:srgbClr val="003300"/>
                </a:solidFill>
              </a:rPr>
              <a:t>Line Inspection (</a:t>
            </a:r>
            <a:r>
              <a:rPr lang="en-US" b="1" dirty="0" smtClean="0">
                <a:solidFill>
                  <a:srgbClr val="003300"/>
                </a:solidFill>
              </a:rPr>
              <a:t>Field/Office synchronization</a:t>
            </a:r>
            <a:r>
              <a:rPr lang="en-US" sz="2000" b="1" dirty="0" smtClean="0">
                <a:solidFill>
                  <a:srgbClr val="003300"/>
                </a:solidFill>
              </a:rPr>
              <a:t>)</a:t>
            </a:r>
          </a:p>
          <a:p>
            <a:pPr eaLnBrk="1" hangingPunct="1">
              <a:spcBef>
                <a:spcPct val="50000"/>
              </a:spcBef>
              <a:buFont typeface="Arial" charset="0"/>
              <a:buChar char="•"/>
            </a:pPr>
            <a:r>
              <a:rPr lang="en-US" sz="2000" b="1" dirty="0" smtClean="0">
                <a:solidFill>
                  <a:srgbClr val="003300"/>
                </a:solidFill>
              </a:rPr>
              <a:t>Continue Computer Training for outside personnel</a:t>
            </a:r>
          </a:p>
          <a:p>
            <a:pPr eaLnBrk="1" hangingPunct="1">
              <a:spcBef>
                <a:spcPct val="50000"/>
              </a:spcBef>
              <a:buFont typeface="Arial" pitchFamily="34" charset="0"/>
              <a:buChar char="•"/>
            </a:pPr>
            <a:r>
              <a:rPr lang="en-US" sz="2000" b="1" dirty="0" smtClean="0">
                <a:solidFill>
                  <a:srgbClr val="003300"/>
                </a:solidFill>
              </a:rPr>
              <a:t>Transition from Wireless cards (PCMCIA) to </a:t>
            </a:r>
            <a:r>
              <a:rPr lang="en-US" sz="2000" b="1" dirty="0" err="1" smtClean="0">
                <a:solidFill>
                  <a:srgbClr val="003300"/>
                </a:solidFill>
              </a:rPr>
              <a:t>Mi-Fi’s</a:t>
            </a:r>
            <a:endParaRPr lang="en-US" sz="2000" b="1" dirty="0" smtClean="0">
              <a:solidFill>
                <a:srgbClr val="003300"/>
              </a:solidFill>
            </a:endParaRPr>
          </a:p>
          <a:p>
            <a:pPr eaLnBrk="1" hangingPunct="1">
              <a:spcBef>
                <a:spcPct val="50000"/>
              </a:spcBef>
              <a:buFont typeface="Arial" pitchFamily="34" charset="0"/>
              <a:buChar char="•"/>
            </a:pPr>
            <a:r>
              <a:rPr lang="en-US" sz="2000" b="1" dirty="0" smtClean="0">
                <a:solidFill>
                  <a:srgbClr val="003300"/>
                </a:solidFill>
              </a:rPr>
              <a:t>Laptop replacement</a:t>
            </a:r>
          </a:p>
          <a:p>
            <a:pPr eaLnBrk="1" hangingPunct="1">
              <a:spcBef>
                <a:spcPct val="50000"/>
              </a:spcBef>
              <a:buFont typeface="Arial" pitchFamily="34" charset="0"/>
              <a:buChar char="•"/>
            </a:pPr>
            <a:endParaRPr lang="en-US" sz="2000" b="1" dirty="0">
              <a:solidFill>
                <a:srgbClr val="003300"/>
              </a:solidFill>
            </a:endParaRPr>
          </a:p>
        </p:txBody>
      </p:sp>
    </p:spTree>
    <p:extLst>
      <p:ext uri="{BB962C8B-B14F-4D97-AF65-F5344CB8AC3E}">
        <p14:creationId xmlns:p14="http://schemas.microsoft.com/office/powerpoint/2010/main" val="3305090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Laptop Replacement</a:t>
            </a:r>
            <a:endParaRPr lang="en-US" dirty="0"/>
          </a:p>
        </p:txBody>
      </p:sp>
      <p:sp>
        <p:nvSpPr>
          <p:cNvPr id="3" name="Content Placeholder 2"/>
          <p:cNvSpPr>
            <a:spLocks noGrp="1"/>
          </p:cNvSpPr>
          <p:nvPr>
            <p:ph idx="1"/>
          </p:nvPr>
        </p:nvSpPr>
        <p:spPr>
          <a:xfrm>
            <a:off x="609600" y="1600200"/>
            <a:ext cx="8077200" cy="4525963"/>
          </a:xfrm>
        </p:spPr>
        <p:txBody>
          <a:bodyPr>
            <a:normAutofit lnSpcReduction="10000"/>
          </a:bodyPr>
          <a:lstStyle/>
          <a:p>
            <a:r>
              <a:rPr lang="en-US" dirty="0" smtClean="0"/>
              <a:t>Standard Laptops</a:t>
            </a:r>
          </a:p>
          <a:p>
            <a:pPr lvl="1"/>
            <a:r>
              <a:rPr lang="en-US" dirty="0" smtClean="0"/>
              <a:t>Cheap</a:t>
            </a:r>
          </a:p>
          <a:p>
            <a:pPr lvl="1"/>
            <a:r>
              <a:rPr lang="en-US" dirty="0" smtClean="0"/>
              <a:t>Windows</a:t>
            </a:r>
          </a:p>
          <a:p>
            <a:r>
              <a:rPr lang="en-US" dirty="0" smtClean="0"/>
              <a:t>Ruggedized Laptops</a:t>
            </a:r>
          </a:p>
          <a:p>
            <a:pPr lvl="1"/>
            <a:r>
              <a:rPr lang="en-US" dirty="0" smtClean="0"/>
              <a:t>Costly</a:t>
            </a:r>
          </a:p>
          <a:p>
            <a:pPr lvl="1"/>
            <a:r>
              <a:rPr lang="en-US" dirty="0" smtClean="0"/>
              <a:t>Windows</a:t>
            </a:r>
          </a:p>
          <a:p>
            <a:r>
              <a:rPr lang="en-US" dirty="0" smtClean="0"/>
              <a:t>Diskless Laptops </a:t>
            </a:r>
            <a:r>
              <a:rPr lang="en-US" sz="2400" dirty="0" smtClean="0"/>
              <a:t>(</a:t>
            </a:r>
            <a:r>
              <a:rPr lang="en-US" sz="2400" dirty="0" err="1" smtClean="0"/>
              <a:t>ie</a:t>
            </a:r>
            <a:r>
              <a:rPr lang="en-US" sz="2400" dirty="0" smtClean="0"/>
              <a:t>. </a:t>
            </a:r>
            <a:r>
              <a:rPr lang="en-US" sz="2400" dirty="0" err="1" smtClean="0"/>
              <a:t>Kanguru</a:t>
            </a:r>
            <a:r>
              <a:rPr lang="en-US" sz="2400" dirty="0" smtClean="0"/>
              <a:t>)</a:t>
            </a:r>
          </a:p>
          <a:p>
            <a:r>
              <a:rPr lang="en-US" dirty="0" smtClean="0"/>
              <a:t>Tablets</a:t>
            </a:r>
          </a:p>
          <a:p>
            <a:pPr lvl="1"/>
            <a:r>
              <a:rPr lang="en-US" dirty="0" smtClean="0"/>
              <a:t>Upcoming mobile device?</a:t>
            </a:r>
            <a:endParaRPr lang="en-US" dirty="0"/>
          </a:p>
        </p:txBody>
      </p:sp>
    </p:spTree>
    <p:extLst>
      <p:ext uri="{BB962C8B-B14F-4D97-AF65-F5344CB8AC3E}">
        <p14:creationId xmlns:p14="http://schemas.microsoft.com/office/powerpoint/2010/main" val="1183338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Tablet Computers</a:t>
            </a:r>
            <a:br>
              <a:rPr lang="en-US" dirty="0" smtClean="0"/>
            </a:br>
            <a:r>
              <a:rPr lang="en-US" sz="2200" dirty="0" smtClean="0"/>
              <a:t>History</a:t>
            </a:r>
            <a:endParaRPr lang="en-US" sz="2200" dirty="0"/>
          </a:p>
        </p:txBody>
      </p:sp>
      <p:sp>
        <p:nvSpPr>
          <p:cNvPr id="3" name="Content Placeholder 2"/>
          <p:cNvSpPr>
            <a:spLocks noGrp="1"/>
          </p:cNvSpPr>
          <p:nvPr>
            <p:ph idx="1"/>
          </p:nvPr>
        </p:nvSpPr>
        <p:spPr>
          <a:xfrm>
            <a:off x="2407024" y="1595674"/>
            <a:ext cx="6096000" cy="1066802"/>
          </a:xfrm>
        </p:spPr>
        <p:txBody>
          <a:bodyPr>
            <a:normAutofit/>
          </a:bodyPr>
          <a:lstStyle/>
          <a:p>
            <a:pPr marL="0" indent="0">
              <a:buNone/>
            </a:pPr>
            <a:r>
              <a:rPr lang="en-US" sz="1800" dirty="0" smtClean="0">
                <a:effectLst/>
                <a:latin typeface="Times New Roman" pitchFamily="18" charset="0"/>
                <a:cs typeface="Times New Roman" pitchFamily="18" charset="0"/>
              </a:rPr>
              <a:t>The </a:t>
            </a:r>
            <a:r>
              <a:rPr lang="en-US" sz="1800" dirty="0" err="1" smtClean="0">
                <a:effectLst/>
                <a:latin typeface="Times New Roman" pitchFamily="18" charset="0"/>
                <a:cs typeface="Times New Roman" pitchFamily="18" charset="0"/>
              </a:rPr>
              <a:t>Telautograph</a:t>
            </a:r>
            <a:r>
              <a:rPr lang="en-US" sz="1800" dirty="0" smtClean="0">
                <a:effectLst/>
                <a:latin typeface="Times New Roman" pitchFamily="18" charset="0"/>
                <a:cs typeface="Times New Roman" pitchFamily="18" charset="0"/>
              </a:rPr>
              <a:t>, invented by Elisha Gray in 1886, allowed an operator to duplicate a handwritten message over wire.</a:t>
            </a:r>
            <a:endParaRPr lang="en-US" sz="1800" dirty="0">
              <a:effectLst/>
              <a:latin typeface="Times New Roman" pitchFamily="18" charset="0"/>
              <a:cs typeface="Times New Roman" pitchFamily="18" charset="0"/>
            </a:endParaRPr>
          </a:p>
        </p:txBody>
      </p:sp>
      <p:pic>
        <p:nvPicPr>
          <p:cNvPr id="1026" name="Picture 2" descr="http://i.techrepublic.com.com/gallery/6203175-60-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234" y="1219200"/>
            <a:ext cx="1143000" cy="11430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techrepublic.com.com/gallery/6203176-60-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273" y="3030335"/>
            <a:ext cx="1310164" cy="13101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07024" y="3187476"/>
            <a:ext cx="6096000" cy="923330"/>
          </a:xfrm>
          <a:prstGeom prst="rect">
            <a:avLst/>
          </a:prstGeom>
        </p:spPr>
        <p:txBody>
          <a:bodyPr wrap="square">
            <a:spAutoFit/>
          </a:bodyPr>
          <a:lstStyle/>
          <a:p>
            <a:r>
              <a:rPr lang="en-US" dirty="0" smtClean="0">
                <a:effectLst/>
                <a:latin typeface="Times New Roman" pitchFamily="18" charset="0"/>
                <a:cs typeface="Times New Roman" pitchFamily="18" charset="0"/>
              </a:rPr>
              <a:t>In 1961, researchers create the RAND Tablet, the first two-dimensional writing surface that allows humans to </a:t>
            </a:r>
            <a:r>
              <a:rPr lang="en-US" dirty="0" err="1" smtClean="0">
                <a:effectLst/>
                <a:latin typeface="Times New Roman" pitchFamily="18" charset="0"/>
                <a:cs typeface="Times New Roman" pitchFamily="18" charset="0"/>
              </a:rPr>
              <a:t>commuicate</a:t>
            </a:r>
            <a:r>
              <a:rPr lang="en-US" dirty="0" smtClean="0">
                <a:effectLst/>
                <a:latin typeface="Times New Roman" pitchFamily="18" charset="0"/>
                <a:cs typeface="Times New Roman" pitchFamily="18" charset="0"/>
              </a:rPr>
              <a:t> instantly with computer through characters printed on a tablet.</a:t>
            </a:r>
            <a:endParaRPr lang="en-US" dirty="0">
              <a:effectLst/>
              <a:latin typeface="Times New Roman" pitchFamily="18" charset="0"/>
              <a:cs typeface="Times New Roman" pitchFamily="18" charset="0"/>
            </a:endParaRPr>
          </a:p>
        </p:txBody>
      </p:sp>
      <p:pic>
        <p:nvPicPr>
          <p:cNvPr id="1030" name="Picture 6" descr="09-Newton01-199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909" y="4876800"/>
            <a:ext cx="1720115" cy="12651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463722" y="5186192"/>
            <a:ext cx="5715000" cy="646331"/>
          </a:xfrm>
          <a:prstGeom prst="rect">
            <a:avLst/>
          </a:prstGeom>
        </p:spPr>
        <p:txBody>
          <a:bodyPr wrap="square">
            <a:spAutoFit/>
          </a:bodyPr>
          <a:lstStyle/>
          <a:p>
            <a:r>
              <a:rPr lang="en-US" dirty="0" smtClean="0">
                <a:effectLst/>
                <a:latin typeface="Times New Roman" pitchFamily="18" charset="0"/>
                <a:cs typeface="Times New Roman" pitchFamily="18" charset="0"/>
              </a:rPr>
              <a:t>The Apple Newton was an early PDA and the first commercial foray into tablet computing from Apple.</a:t>
            </a:r>
            <a:endParaRPr lang="en-US"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609681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Tablet Computers</a:t>
            </a:r>
            <a:endParaRPr lang="en-US" dirty="0"/>
          </a:p>
        </p:txBody>
      </p:sp>
      <p:pic>
        <p:nvPicPr>
          <p:cNvPr id="19458" name="Picture 2" descr="10-Fujitsu-PoqetPad-199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843" y="1401958"/>
            <a:ext cx="1430913" cy="10443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86000" y="1447800"/>
            <a:ext cx="6553200" cy="923330"/>
          </a:xfrm>
          <a:prstGeom prst="rect">
            <a:avLst/>
          </a:prstGeom>
        </p:spPr>
        <p:txBody>
          <a:bodyPr wrap="square">
            <a:spAutoFit/>
          </a:bodyPr>
          <a:lstStyle/>
          <a:p>
            <a:r>
              <a:rPr lang="en-US" dirty="0" smtClean="0">
                <a:effectLst/>
                <a:latin typeface="Times New Roman" pitchFamily="18" charset="0"/>
                <a:cs typeface="Times New Roman" pitchFamily="18" charset="0"/>
              </a:rPr>
              <a:t>In 1991 the </a:t>
            </a:r>
            <a:r>
              <a:rPr lang="en-US" dirty="0" err="1" smtClean="0">
                <a:effectLst/>
                <a:latin typeface="Times New Roman" pitchFamily="18" charset="0"/>
                <a:cs typeface="Times New Roman" pitchFamily="18" charset="0"/>
              </a:rPr>
              <a:t>Poqet</a:t>
            </a:r>
            <a:r>
              <a:rPr lang="en-US" dirty="0" smtClean="0">
                <a:effectLst/>
                <a:latin typeface="Times New Roman" pitchFamily="18" charset="0"/>
                <a:cs typeface="Times New Roman" pitchFamily="18" charset="0"/>
              </a:rPr>
              <a:t> Computer Corporation, in partnership with Fujitsu, introduced the </a:t>
            </a:r>
            <a:r>
              <a:rPr lang="en-US" dirty="0" err="1" smtClean="0">
                <a:effectLst/>
                <a:latin typeface="Times New Roman" pitchFamily="18" charset="0"/>
                <a:cs typeface="Times New Roman" pitchFamily="18" charset="0"/>
              </a:rPr>
              <a:t>PoqetPad</a:t>
            </a:r>
            <a:r>
              <a:rPr lang="en-US" dirty="0" smtClean="0">
                <a:effectLst/>
                <a:latin typeface="Times New Roman" pitchFamily="18" charset="0"/>
                <a:cs typeface="Times New Roman" pitchFamily="18" charset="0"/>
              </a:rPr>
              <a:t>: a handheld, touch-screen computer with an NEC V20 CPU chip running at 7 </a:t>
            </a:r>
            <a:r>
              <a:rPr lang="en-US" dirty="0" err="1" smtClean="0">
                <a:effectLst/>
                <a:latin typeface="Times New Roman" pitchFamily="18" charset="0"/>
                <a:cs typeface="Times New Roman" pitchFamily="18" charset="0"/>
              </a:rPr>
              <a:t>MHz.</a:t>
            </a:r>
            <a:endParaRPr lang="en-US" dirty="0">
              <a:effectLst/>
              <a:latin typeface="Times New Roman" pitchFamily="18" charset="0"/>
              <a:cs typeface="Times New Roman" pitchFamily="18" charset="0"/>
            </a:endParaRPr>
          </a:p>
        </p:txBody>
      </p:sp>
      <p:pic>
        <p:nvPicPr>
          <p:cNvPr id="19460" name="Picture 4" descr="13-compaq_tablet_pc_prototype-200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50" y="3017460"/>
            <a:ext cx="990600" cy="131749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86000" y="3017460"/>
            <a:ext cx="6400800" cy="1200329"/>
          </a:xfrm>
          <a:prstGeom prst="rect">
            <a:avLst/>
          </a:prstGeom>
        </p:spPr>
        <p:txBody>
          <a:bodyPr wrap="square">
            <a:spAutoFit/>
          </a:bodyPr>
          <a:lstStyle/>
          <a:p>
            <a:r>
              <a:rPr lang="en-US" dirty="0" smtClean="0">
                <a:effectLst/>
                <a:latin typeface="Times New Roman" pitchFamily="18" charset="0"/>
                <a:cs typeface="Times New Roman" pitchFamily="18" charset="0"/>
              </a:rPr>
              <a:t>In 2001, Microsoft attempted to once again move into the personal computing device market with devices like the Compaq Tablet PC; packing the full Windows XP operating system into a handheld unit. It never took off.</a:t>
            </a:r>
            <a:endParaRPr lang="en-US" dirty="0">
              <a:effectLst/>
              <a:latin typeface="Times New Roman" pitchFamily="18" charset="0"/>
              <a:cs typeface="Times New Roman" pitchFamily="18" charset="0"/>
            </a:endParaRPr>
          </a:p>
        </p:txBody>
      </p:sp>
      <p:pic>
        <p:nvPicPr>
          <p:cNvPr id="19462" name="Picture 6" descr="14-Axiotron-Modbook-2007.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8894" y="5257800"/>
            <a:ext cx="982156" cy="65265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259106" y="5125629"/>
            <a:ext cx="6580094" cy="923330"/>
          </a:xfrm>
          <a:prstGeom prst="rect">
            <a:avLst/>
          </a:prstGeom>
        </p:spPr>
        <p:txBody>
          <a:bodyPr wrap="square">
            <a:spAutoFit/>
          </a:bodyPr>
          <a:lstStyle/>
          <a:p>
            <a:r>
              <a:rPr lang="en-US" dirty="0" smtClean="0">
                <a:effectLst/>
                <a:latin typeface="Times New Roman" pitchFamily="18" charset="0"/>
                <a:cs typeface="Times New Roman" pitchFamily="18" charset="0"/>
              </a:rPr>
              <a:t>The </a:t>
            </a:r>
            <a:r>
              <a:rPr lang="en-US" dirty="0" err="1" smtClean="0">
                <a:effectLst/>
                <a:latin typeface="Times New Roman" pitchFamily="18" charset="0"/>
                <a:cs typeface="Times New Roman" pitchFamily="18" charset="0"/>
              </a:rPr>
              <a:t>Axiotron</a:t>
            </a:r>
            <a:r>
              <a:rPr lang="en-US" dirty="0" smtClean="0">
                <a:effectLst/>
                <a:latin typeface="Times New Roman" pitchFamily="18" charset="0"/>
                <a:cs typeface="Times New Roman" pitchFamily="18" charset="0"/>
              </a:rPr>
              <a:t> </a:t>
            </a:r>
            <a:r>
              <a:rPr lang="en-US" dirty="0" err="1" smtClean="0">
                <a:effectLst/>
                <a:latin typeface="Times New Roman" pitchFamily="18" charset="0"/>
                <a:cs typeface="Times New Roman" pitchFamily="18" charset="0"/>
              </a:rPr>
              <a:t>Modbook</a:t>
            </a:r>
            <a:r>
              <a:rPr lang="en-US" dirty="0" smtClean="0">
                <a:effectLst/>
                <a:latin typeface="Times New Roman" pitchFamily="18" charset="0"/>
                <a:cs typeface="Times New Roman" pitchFamily="18" charset="0"/>
              </a:rPr>
              <a:t> is an aftermarket modification of existing </a:t>
            </a:r>
            <a:r>
              <a:rPr lang="en-US" dirty="0" err="1" smtClean="0">
                <a:effectLst/>
                <a:latin typeface="Times New Roman" pitchFamily="18" charset="0"/>
                <a:cs typeface="Times New Roman" pitchFamily="18" charset="0"/>
              </a:rPr>
              <a:t>MacBooks</a:t>
            </a:r>
            <a:r>
              <a:rPr lang="en-US" dirty="0" smtClean="0">
                <a:effectLst/>
                <a:latin typeface="Times New Roman" pitchFamily="18" charset="0"/>
                <a:cs typeface="Times New Roman" pitchFamily="18" charset="0"/>
              </a:rPr>
              <a:t>.. Send them your MacBook, and they would rebuild it as a tablet.</a:t>
            </a:r>
            <a:endParaRPr lang="en-US"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3017701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Tablet Computers</a:t>
            </a:r>
            <a:endParaRPr lang="en-US" dirty="0"/>
          </a:p>
        </p:txBody>
      </p:sp>
      <p:pic>
        <p:nvPicPr>
          <p:cNvPr id="20482" name="Picture 2" descr="16-ipad-2010.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600200"/>
            <a:ext cx="1745834" cy="10475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77979" y="1447800"/>
            <a:ext cx="6705600" cy="1200329"/>
          </a:xfrm>
          <a:prstGeom prst="rect">
            <a:avLst/>
          </a:prstGeom>
        </p:spPr>
        <p:txBody>
          <a:bodyPr wrap="square">
            <a:spAutoFit/>
          </a:bodyPr>
          <a:lstStyle/>
          <a:p>
            <a:r>
              <a:rPr lang="en-US" dirty="0" smtClean="0">
                <a:effectLst/>
                <a:latin typeface="Times New Roman" pitchFamily="18" charset="0"/>
                <a:cs typeface="Times New Roman" pitchFamily="18" charset="0"/>
              </a:rPr>
              <a:t>In April of 2010, Apple introduced the </a:t>
            </a:r>
            <a:r>
              <a:rPr lang="en-US" dirty="0" err="1" smtClean="0">
                <a:effectLst/>
                <a:latin typeface="Times New Roman" pitchFamily="18" charset="0"/>
                <a:cs typeface="Times New Roman" pitchFamily="18" charset="0"/>
              </a:rPr>
              <a:t>iPad</a:t>
            </a:r>
            <a:r>
              <a:rPr lang="en-US" dirty="0" smtClean="0">
                <a:effectLst/>
                <a:latin typeface="Times New Roman" pitchFamily="18" charset="0"/>
                <a:cs typeface="Times New Roman" pitchFamily="18" charset="0"/>
              </a:rPr>
              <a:t>, a tablet-sized variation of the iPhone. Apple had been originally developing the </a:t>
            </a:r>
            <a:r>
              <a:rPr lang="en-US" dirty="0" err="1" smtClean="0">
                <a:effectLst/>
                <a:latin typeface="Times New Roman" pitchFamily="18" charset="0"/>
                <a:cs typeface="Times New Roman" pitchFamily="18" charset="0"/>
              </a:rPr>
              <a:t>iPad</a:t>
            </a:r>
            <a:r>
              <a:rPr lang="en-US" dirty="0" smtClean="0">
                <a:effectLst/>
                <a:latin typeface="Times New Roman" pitchFamily="18" charset="0"/>
                <a:cs typeface="Times New Roman" pitchFamily="18" charset="0"/>
              </a:rPr>
              <a:t>, but decided to bring the phone to market first instead. It has set the standard for modern day tablet computing</a:t>
            </a:r>
            <a:endParaRPr lang="en-US" dirty="0">
              <a:latin typeface="Times New Roman" pitchFamily="18" charset="0"/>
              <a:cs typeface="Times New Roman" pitchFamily="18" charset="0"/>
            </a:endParaRPr>
          </a:p>
        </p:txBody>
      </p:sp>
      <p:pic>
        <p:nvPicPr>
          <p:cNvPr id="20484" name="Picture 4" descr="17-hp-slate-2010.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30017" y="3429000"/>
            <a:ext cx="1447800" cy="9350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77979" y="2933149"/>
            <a:ext cx="6705600" cy="1754326"/>
          </a:xfrm>
          <a:prstGeom prst="rect">
            <a:avLst/>
          </a:prstGeom>
        </p:spPr>
        <p:txBody>
          <a:bodyPr wrap="square">
            <a:spAutoFit/>
          </a:bodyPr>
          <a:lstStyle/>
          <a:p>
            <a:r>
              <a:rPr lang="en-US" dirty="0" smtClean="0">
                <a:effectLst/>
                <a:latin typeface="Times New Roman" pitchFamily="18" charset="0"/>
                <a:cs typeface="Times New Roman" pitchFamily="18" charset="0"/>
              </a:rPr>
              <a:t>HP's foray into the tablet market, backed by Microsoft. After over a year of delays and supply difficulties, the HP Slate 500 was </a:t>
            </a:r>
            <a:r>
              <a:rPr lang="en-US" dirty="0" err="1" smtClean="0">
                <a:effectLst/>
                <a:latin typeface="Times New Roman" pitchFamily="18" charset="0"/>
                <a:cs typeface="Times New Roman" pitchFamily="18" charset="0"/>
              </a:rPr>
              <a:t>intoduced</a:t>
            </a:r>
            <a:r>
              <a:rPr lang="en-US" dirty="0" smtClean="0">
                <a:effectLst/>
                <a:latin typeface="Times New Roman" pitchFamily="18" charset="0"/>
                <a:cs typeface="Times New Roman" pitchFamily="18" charset="0"/>
              </a:rPr>
              <a:t> to positive reviews and yawns from the consumers. The existing </a:t>
            </a:r>
            <a:r>
              <a:rPr lang="en-US" dirty="0" err="1" smtClean="0">
                <a:effectLst/>
                <a:latin typeface="Times New Roman" pitchFamily="18" charset="0"/>
                <a:cs typeface="Times New Roman" pitchFamily="18" charset="0"/>
              </a:rPr>
              <a:t>iPads</a:t>
            </a:r>
            <a:r>
              <a:rPr lang="en-US" dirty="0" smtClean="0">
                <a:effectLst/>
                <a:latin typeface="Times New Roman" pitchFamily="18" charset="0"/>
                <a:cs typeface="Times New Roman" pitchFamily="18" charset="0"/>
              </a:rPr>
              <a:t> and Android tablets had already eaten what little market share they could have gleaned. Users still feel the full desktop OS is not appropriate on a tablet.</a:t>
            </a:r>
            <a:endParaRPr lang="en-US" dirty="0">
              <a:effectLst/>
              <a:latin typeface="Times New Roman" pitchFamily="18" charset="0"/>
              <a:cs typeface="Times New Roman" pitchFamily="18" charset="0"/>
            </a:endParaRPr>
          </a:p>
        </p:txBody>
      </p:sp>
      <p:pic>
        <p:nvPicPr>
          <p:cNvPr id="20486" name="Picture 6" descr="18-GALAXY-Tab-201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293" y="5181600"/>
            <a:ext cx="1237248" cy="9419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77979" y="4923176"/>
            <a:ext cx="6656219" cy="1200329"/>
          </a:xfrm>
          <a:prstGeom prst="rect">
            <a:avLst/>
          </a:prstGeom>
        </p:spPr>
        <p:txBody>
          <a:bodyPr wrap="square">
            <a:spAutoFit/>
          </a:bodyPr>
          <a:lstStyle/>
          <a:p>
            <a:r>
              <a:rPr lang="en-US" dirty="0" smtClean="0">
                <a:effectLst/>
                <a:latin typeface="Times New Roman" pitchFamily="18" charset="0"/>
                <a:cs typeface="Times New Roman" pitchFamily="18" charset="0"/>
              </a:rPr>
              <a:t>The first Android tablet from a major technology manufacturer, the Samsung Galaxy Tab has sold very well. Only time will tell if Google and Android have the capability to grab the top spot in tablet computing the way they have with smartphones.</a:t>
            </a:r>
            <a:endParaRPr lang="en-US"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1217077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vs. Laptop</a:t>
            </a:r>
            <a:endParaRPr lang="en-US" dirty="0"/>
          </a:p>
        </p:txBody>
      </p:sp>
      <p:sp>
        <p:nvSpPr>
          <p:cNvPr id="4" name="Text Placeholder 3"/>
          <p:cNvSpPr>
            <a:spLocks noGrp="1"/>
          </p:cNvSpPr>
          <p:nvPr>
            <p:ph type="body" idx="1"/>
          </p:nvPr>
        </p:nvSpPr>
        <p:spPr/>
        <p:txBody>
          <a:bodyPr/>
          <a:lstStyle/>
          <a:p>
            <a:r>
              <a:rPr lang="en-US" dirty="0" err="1" smtClean="0"/>
              <a:t>iPad</a:t>
            </a:r>
            <a:endParaRPr lang="en-US" dirty="0"/>
          </a:p>
        </p:txBody>
      </p:sp>
      <p:sp>
        <p:nvSpPr>
          <p:cNvPr id="5" name="Content Placeholder 4"/>
          <p:cNvSpPr>
            <a:spLocks noGrp="1"/>
          </p:cNvSpPr>
          <p:nvPr>
            <p:ph sz="half" idx="2"/>
          </p:nvPr>
        </p:nvSpPr>
        <p:spPr>
          <a:xfrm>
            <a:off x="457200" y="2174875"/>
            <a:ext cx="4267200" cy="3951288"/>
          </a:xfrm>
        </p:spPr>
        <p:txBody>
          <a:bodyPr>
            <a:normAutofit fontScale="85000" lnSpcReduction="20000"/>
          </a:bodyPr>
          <a:lstStyle/>
          <a:p>
            <a:r>
              <a:rPr lang="en-US" dirty="0" smtClean="0"/>
              <a:t>Quick boot</a:t>
            </a:r>
          </a:p>
          <a:p>
            <a:r>
              <a:rPr lang="en-US" dirty="0" smtClean="0"/>
              <a:t>Battery Life - </a:t>
            </a:r>
            <a:r>
              <a:rPr lang="en-US" sz="1800" dirty="0" smtClean="0"/>
              <a:t>~~10 Hours</a:t>
            </a:r>
          </a:p>
          <a:p>
            <a:r>
              <a:rPr lang="en-US" dirty="0" smtClean="0"/>
              <a:t>Weight – </a:t>
            </a:r>
            <a:r>
              <a:rPr lang="en-US" sz="1800" dirty="0" smtClean="0"/>
              <a:t>1.5 </a:t>
            </a:r>
            <a:r>
              <a:rPr lang="en-US" sz="1800" dirty="0" err="1" smtClean="0"/>
              <a:t>Lbs</a:t>
            </a:r>
            <a:endParaRPr lang="en-US" sz="1800" dirty="0" smtClean="0"/>
          </a:p>
          <a:p>
            <a:r>
              <a:rPr lang="en-US" dirty="0" smtClean="0"/>
              <a:t>Portability – </a:t>
            </a:r>
            <a:r>
              <a:rPr lang="en-US" sz="1800" dirty="0" smtClean="0"/>
              <a:t>Carry anywhere</a:t>
            </a:r>
          </a:p>
          <a:p>
            <a:r>
              <a:rPr lang="en-US" dirty="0" smtClean="0"/>
              <a:t>Virus</a:t>
            </a:r>
          </a:p>
          <a:p>
            <a:r>
              <a:rPr lang="en-US" dirty="0" smtClean="0"/>
              <a:t>Applications</a:t>
            </a:r>
          </a:p>
          <a:p>
            <a:r>
              <a:rPr lang="en-US" dirty="0" smtClean="0"/>
              <a:t>Versatile</a:t>
            </a:r>
          </a:p>
          <a:p>
            <a:r>
              <a:rPr lang="en-US" dirty="0" smtClean="0"/>
              <a:t>Multi-device</a:t>
            </a:r>
          </a:p>
          <a:p>
            <a:r>
              <a:rPr lang="en-US" dirty="0" smtClean="0"/>
              <a:t>Updates  (OS &amp; App)</a:t>
            </a:r>
          </a:p>
          <a:p>
            <a:r>
              <a:rPr lang="en-US" dirty="0" smtClean="0"/>
              <a:t>Secure</a:t>
            </a:r>
            <a:r>
              <a:rPr lang="en-US" dirty="0" smtClean="0"/>
              <a:t>?</a:t>
            </a:r>
          </a:p>
          <a:p>
            <a:r>
              <a:rPr lang="en-US" dirty="0" smtClean="0"/>
              <a:t>Internal Camera (2)</a:t>
            </a:r>
            <a:endParaRPr lang="en-US" dirty="0" smtClean="0"/>
          </a:p>
          <a:p>
            <a:r>
              <a:rPr lang="en-US" dirty="0" smtClean="0"/>
              <a:t>Even a cave man can use it	</a:t>
            </a:r>
            <a:endParaRPr lang="en-US" dirty="0"/>
          </a:p>
        </p:txBody>
      </p:sp>
      <p:sp>
        <p:nvSpPr>
          <p:cNvPr id="6" name="Text Placeholder 5"/>
          <p:cNvSpPr>
            <a:spLocks noGrp="1"/>
          </p:cNvSpPr>
          <p:nvPr>
            <p:ph type="body" sz="quarter" idx="3"/>
          </p:nvPr>
        </p:nvSpPr>
        <p:spPr/>
        <p:txBody>
          <a:bodyPr/>
          <a:lstStyle/>
          <a:p>
            <a:r>
              <a:rPr lang="en-US" dirty="0" smtClean="0"/>
              <a:t>Laptop</a:t>
            </a:r>
            <a:endParaRPr lang="en-US" dirty="0"/>
          </a:p>
        </p:txBody>
      </p:sp>
      <p:sp>
        <p:nvSpPr>
          <p:cNvPr id="7" name="Content Placeholder 6"/>
          <p:cNvSpPr>
            <a:spLocks noGrp="1"/>
          </p:cNvSpPr>
          <p:nvPr>
            <p:ph sz="quarter" idx="4"/>
          </p:nvPr>
        </p:nvSpPr>
        <p:spPr/>
        <p:txBody>
          <a:bodyPr>
            <a:normAutofit fontScale="92500" lnSpcReduction="20000"/>
          </a:bodyPr>
          <a:lstStyle/>
          <a:p>
            <a:r>
              <a:rPr lang="en-US" dirty="0" smtClean="0"/>
              <a:t>Slow boot</a:t>
            </a:r>
          </a:p>
          <a:p>
            <a:r>
              <a:rPr lang="en-US" dirty="0" smtClean="0"/>
              <a:t>Limited battery life</a:t>
            </a:r>
          </a:p>
          <a:p>
            <a:r>
              <a:rPr lang="en-US" dirty="0" smtClean="0"/>
              <a:t>Still fairly heavy</a:t>
            </a:r>
          </a:p>
          <a:p>
            <a:r>
              <a:rPr lang="en-US" dirty="0" smtClean="0"/>
              <a:t>Fairly portable</a:t>
            </a:r>
          </a:p>
          <a:p>
            <a:r>
              <a:rPr lang="en-US" dirty="0" smtClean="0"/>
              <a:t>Constant concern</a:t>
            </a:r>
          </a:p>
          <a:p>
            <a:r>
              <a:rPr lang="en-US" dirty="0" smtClean="0"/>
              <a:t>Install from anywhere/one</a:t>
            </a:r>
          </a:p>
          <a:p>
            <a:r>
              <a:rPr lang="en-US" dirty="0" smtClean="0"/>
              <a:t>Long time market share</a:t>
            </a:r>
          </a:p>
          <a:p>
            <a:r>
              <a:rPr lang="en-US" dirty="0" smtClean="0"/>
              <a:t>Very versatile</a:t>
            </a:r>
          </a:p>
          <a:p>
            <a:r>
              <a:rPr lang="en-US" dirty="0" smtClean="0"/>
              <a:t>Updates sometimes painful</a:t>
            </a:r>
          </a:p>
          <a:p>
            <a:r>
              <a:rPr lang="en-US" dirty="0" smtClean="0"/>
              <a:t>Secure?</a:t>
            </a:r>
          </a:p>
          <a:p>
            <a:r>
              <a:rPr lang="en-US" dirty="0" smtClean="0"/>
              <a:t>Training, training</a:t>
            </a:r>
            <a:r>
              <a:rPr lang="en-US" dirty="0"/>
              <a:t> </a:t>
            </a:r>
            <a:r>
              <a:rPr lang="en-US" dirty="0" smtClean="0"/>
              <a:t>&amp;  training</a:t>
            </a:r>
            <a:endParaRPr lang="en-US" dirty="0"/>
          </a:p>
        </p:txBody>
      </p:sp>
    </p:spTree>
    <p:extLst>
      <p:ext uri="{BB962C8B-B14F-4D97-AF65-F5344CB8AC3E}">
        <p14:creationId xmlns:p14="http://schemas.microsoft.com/office/powerpoint/2010/main" val="1130093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iPad</a:t>
            </a:r>
            <a:r>
              <a:rPr lang="en-US" dirty="0" smtClean="0"/>
              <a:t> for Personal Use</a:t>
            </a:r>
            <a:endParaRPr lang="en-US" dirty="0"/>
          </a:p>
        </p:txBody>
      </p:sp>
      <p:sp>
        <p:nvSpPr>
          <p:cNvPr id="4" name="Content Placeholder 3"/>
          <p:cNvSpPr>
            <a:spLocks noGrp="1"/>
          </p:cNvSpPr>
          <p:nvPr>
            <p:ph sz="half" idx="2"/>
          </p:nvPr>
        </p:nvSpPr>
        <p:spPr>
          <a:xfrm>
            <a:off x="2286000" y="2209800"/>
            <a:ext cx="6248400" cy="3951288"/>
          </a:xfrm>
        </p:spPr>
        <p:txBody>
          <a:bodyPr>
            <a:normAutofit fontScale="70000" lnSpcReduction="20000"/>
          </a:bodyPr>
          <a:lstStyle/>
          <a:p>
            <a:r>
              <a:rPr lang="en-US" dirty="0" smtClean="0"/>
              <a:t>Email (work &amp; personal)</a:t>
            </a:r>
          </a:p>
          <a:p>
            <a:r>
              <a:rPr lang="en-US" dirty="0" smtClean="0"/>
              <a:t>Calendar</a:t>
            </a:r>
          </a:p>
          <a:p>
            <a:r>
              <a:rPr lang="en-US" dirty="0" smtClean="0"/>
              <a:t>Contacts</a:t>
            </a:r>
          </a:p>
          <a:p>
            <a:r>
              <a:rPr lang="en-US" dirty="0" smtClean="0"/>
              <a:t>Car GPS</a:t>
            </a:r>
          </a:p>
          <a:p>
            <a:r>
              <a:rPr lang="en-US" dirty="0" smtClean="0"/>
              <a:t>iPod</a:t>
            </a:r>
          </a:p>
          <a:p>
            <a:r>
              <a:rPr lang="en-US" dirty="0" smtClean="0"/>
              <a:t>Boat GPS (Electronic charts)</a:t>
            </a:r>
          </a:p>
          <a:p>
            <a:r>
              <a:rPr lang="en-US" dirty="0" smtClean="0"/>
              <a:t>Movies (House, boat, plane)</a:t>
            </a:r>
          </a:p>
          <a:p>
            <a:r>
              <a:rPr lang="en-US" dirty="0" smtClean="0"/>
              <a:t>Digital picture frame</a:t>
            </a:r>
          </a:p>
          <a:p>
            <a:r>
              <a:rPr lang="en-US" dirty="0" smtClean="0"/>
              <a:t>Find places (Chic-</a:t>
            </a:r>
            <a:r>
              <a:rPr lang="en-US" dirty="0" err="1" smtClean="0"/>
              <a:t>fil</a:t>
            </a:r>
            <a:r>
              <a:rPr lang="en-US" dirty="0" smtClean="0"/>
              <a:t>-a, Starbucks…)</a:t>
            </a:r>
          </a:p>
          <a:p>
            <a:r>
              <a:rPr lang="en-US" dirty="0" smtClean="0"/>
              <a:t>Remote Control (TV, Satellite, DVR)</a:t>
            </a:r>
          </a:p>
          <a:p>
            <a:r>
              <a:rPr lang="en-US" dirty="0" smtClean="0"/>
              <a:t>Monitor energy usage</a:t>
            </a:r>
          </a:p>
          <a:p>
            <a:r>
              <a:rPr lang="en-US" dirty="0" smtClean="0"/>
              <a:t>News (magazines, newspapers)</a:t>
            </a:r>
          </a:p>
          <a:p>
            <a:r>
              <a:rPr lang="en-US" dirty="0" smtClean="0"/>
              <a:t>Track kids (Facebook)</a:t>
            </a:r>
          </a:p>
          <a:p>
            <a:r>
              <a:rPr lang="en-US" dirty="0" smtClean="0"/>
              <a:t>Start/unlock my car (On-star)</a:t>
            </a:r>
          </a:p>
          <a:p>
            <a:r>
              <a:rPr lang="en-US" dirty="0" smtClean="0"/>
              <a:t>…</a:t>
            </a:r>
          </a:p>
          <a:p>
            <a:endParaRPr lang="en-US" dirty="0"/>
          </a:p>
        </p:txBody>
      </p:sp>
      <p:sp>
        <p:nvSpPr>
          <p:cNvPr id="3" name="TextBox 2"/>
          <p:cNvSpPr txBox="1"/>
          <p:nvPr/>
        </p:nvSpPr>
        <p:spPr>
          <a:xfrm>
            <a:off x="1066800" y="1359372"/>
            <a:ext cx="7239000" cy="523220"/>
          </a:xfrm>
          <a:prstGeom prst="rect">
            <a:avLst/>
          </a:prstGeom>
          <a:noFill/>
        </p:spPr>
        <p:txBody>
          <a:bodyPr wrap="square" rtlCol="0">
            <a:spAutoFit/>
          </a:bodyPr>
          <a:lstStyle/>
          <a:p>
            <a:pPr algn="ctr"/>
            <a:r>
              <a:rPr lang="en-US" sz="2800" dirty="0" smtClean="0"/>
              <a:t>What do I use my </a:t>
            </a:r>
            <a:r>
              <a:rPr lang="en-US" sz="2800" dirty="0" err="1" smtClean="0"/>
              <a:t>iPad</a:t>
            </a:r>
            <a:r>
              <a:rPr lang="en-US" sz="2800" dirty="0" smtClean="0"/>
              <a:t> for?</a:t>
            </a:r>
            <a:endParaRPr lang="en-US" sz="2800" dirty="0"/>
          </a:p>
        </p:txBody>
      </p:sp>
    </p:spTree>
    <p:extLst>
      <p:ext uri="{BB962C8B-B14F-4D97-AF65-F5344CB8AC3E}">
        <p14:creationId xmlns:p14="http://schemas.microsoft.com/office/powerpoint/2010/main" val="2243689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in Business</a:t>
            </a:r>
            <a:endParaRPr lang="en-US" dirty="0"/>
          </a:p>
        </p:txBody>
      </p:sp>
      <p:sp>
        <p:nvSpPr>
          <p:cNvPr id="4" name="Content Placeholder 3"/>
          <p:cNvSpPr>
            <a:spLocks noGrp="1"/>
          </p:cNvSpPr>
          <p:nvPr>
            <p:ph sz="half" idx="2"/>
          </p:nvPr>
        </p:nvSpPr>
        <p:spPr>
          <a:xfrm>
            <a:off x="457200" y="2174875"/>
            <a:ext cx="7696200" cy="3951288"/>
          </a:xfrm>
        </p:spPr>
        <p:txBody>
          <a:bodyPr>
            <a:normAutofit fontScale="92500" lnSpcReduction="10000"/>
          </a:bodyPr>
          <a:lstStyle/>
          <a:p>
            <a:pPr marL="0" indent="0">
              <a:buNone/>
            </a:pPr>
            <a:r>
              <a:rPr lang="en-US" b="1" dirty="0" smtClean="0"/>
              <a:t>A whole new kind of device for business.</a:t>
            </a:r>
          </a:p>
          <a:p>
            <a:r>
              <a:rPr lang="en-US" dirty="0" err="1" smtClean="0"/>
              <a:t>iPad</a:t>
            </a:r>
            <a:r>
              <a:rPr lang="en-US" dirty="0" smtClean="0"/>
              <a:t> is the best way to collaborate with colleagues, deliver and display presentations, and access, create and share business information. The large, high-resolution display allows your users to see their work like never before. </a:t>
            </a:r>
            <a:r>
              <a:rPr lang="en-US" dirty="0" err="1" smtClean="0"/>
              <a:t>iPad</a:t>
            </a:r>
            <a:r>
              <a:rPr lang="en-US" dirty="0" smtClean="0"/>
              <a:t> is incredibly thin and light, and provides </a:t>
            </a:r>
            <a:r>
              <a:rPr lang="en-US" dirty="0" smtClean="0">
                <a:solidFill>
                  <a:srgbClr val="FF0000"/>
                </a:solidFill>
              </a:rPr>
              <a:t>instant-on</a:t>
            </a:r>
            <a:r>
              <a:rPr lang="en-US" dirty="0" smtClean="0"/>
              <a:t> access at the press of a button, so work is almost always at-hand. </a:t>
            </a:r>
          </a:p>
          <a:p>
            <a:r>
              <a:rPr lang="en-US" dirty="0" smtClean="0"/>
              <a:t>The Multi-Touch screen on </a:t>
            </a:r>
            <a:r>
              <a:rPr lang="en-US" dirty="0" err="1" smtClean="0"/>
              <a:t>iPad</a:t>
            </a:r>
            <a:r>
              <a:rPr lang="en-US" dirty="0" smtClean="0"/>
              <a:t> is incredibly precise and responsive, which allows your users to work using just their fingers, with </a:t>
            </a:r>
            <a:r>
              <a:rPr lang="en-US" dirty="0" smtClean="0">
                <a:solidFill>
                  <a:srgbClr val="FF0000"/>
                </a:solidFill>
              </a:rPr>
              <a:t>little need for training </a:t>
            </a:r>
            <a:r>
              <a:rPr lang="en-US" dirty="0" smtClean="0"/>
              <a:t>or support. And with up to ten hours of battery life, </a:t>
            </a:r>
            <a:r>
              <a:rPr lang="en-US" dirty="0" err="1" smtClean="0"/>
              <a:t>iPad</a:t>
            </a:r>
            <a:r>
              <a:rPr lang="en-US" dirty="0" smtClean="0"/>
              <a:t> is always ready to work whenever your users are.</a:t>
            </a:r>
            <a:endParaRPr lang="en-US" dirty="0"/>
          </a:p>
        </p:txBody>
      </p:sp>
    </p:spTree>
    <p:extLst>
      <p:ext uri="{BB962C8B-B14F-4D97-AF65-F5344CB8AC3E}">
        <p14:creationId xmlns:p14="http://schemas.microsoft.com/office/powerpoint/2010/main" val="96595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in Business</a:t>
            </a:r>
            <a:endParaRPr lang="en-US" dirty="0"/>
          </a:p>
        </p:txBody>
      </p:sp>
      <p:sp>
        <p:nvSpPr>
          <p:cNvPr id="4" name="Content Placeholder 3"/>
          <p:cNvSpPr>
            <a:spLocks noGrp="1"/>
          </p:cNvSpPr>
          <p:nvPr>
            <p:ph sz="half" idx="2"/>
          </p:nvPr>
        </p:nvSpPr>
        <p:spPr>
          <a:xfrm>
            <a:off x="457200" y="1447800"/>
            <a:ext cx="7696200" cy="4678363"/>
          </a:xfrm>
        </p:spPr>
        <p:txBody>
          <a:bodyPr>
            <a:normAutofit fontScale="92500"/>
          </a:bodyPr>
          <a:lstStyle/>
          <a:p>
            <a:pPr marL="0" indent="0">
              <a:buNone/>
            </a:pPr>
            <a:r>
              <a:rPr lang="en-US" b="1" dirty="0" smtClean="0"/>
              <a:t>Integrates with business.</a:t>
            </a:r>
          </a:p>
          <a:p>
            <a:r>
              <a:rPr lang="en-US" dirty="0" err="1" smtClean="0"/>
              <a:t>iPad</a:t>
            </a:r>
            <a:r>
              <a:rPr lang="en-US" dirty="0" smtClean="0"/>
              <a:t> integrates with Microsoft Exchange, Lotus Domino and standards-based messaging environments, to provide your users push email, calendar and contacts, right out of the box. And </a:t>
            </a:r>
            <a:r>
              <a:rPr lang="en-US" dirty="0" err="1" smtClean="0"/>
              <a:t>iPad</a:t>
            </a:r>
            <a:r>
              <a:rPr lang="en-US" dirty="0" smtClean="0"/>
              <a:t> supports the most common corporate VPN and Wi-Fi protocols for secure access to your company’s networks. </a:t>
            </a:r>
          </a:p>
          <a:p>
            <a:r>
              <a:rPr lang="en-US" dirty="0" err="1" smtClean="0"/>
              <a:t>iPad</a:t>
            </a:r>
            <a:r>
              <a:rPr lang="en-US" dirty="0" smtClean="0"/>
              <a:t> integrates with your company’s existing infrastructure thanks to built-in support for key enterprise technologies. Get secure access to email, calendar, and contacts via Exchange ActiveSync or open standards like IMAP, </a:t>
            </a:r>
            <a:r>
              <a:rPr lang="en-US" dirty="0" err="1" smtClean="0"/>
              <a:t>CalDAV</a:t>
            </a:r>
            <a:r>
              <a:rPr lang="en-US" dirty="0" smtClean="0"/>
              <a:t> and </a:t>
            </a:r>
            <a:r>
              <a:rPr lang="en-US" dirty="0" err="1" smtClean="0"/>
              <a:t>CardDAV</a:t>
            </a:r>
            <a:r>
              <a:rPr lang="en-US" dirty="0" smtClean="0"/>
              <a:t>. With support for </a:t>
            </a:r>
            <a:r>
              <a:rPr lang="en-US" dirty="0" err="1" smtClean="0"/>
              <a:t>IPSec</a:t>
            </a:r>
            <a:r>
              <a:rPr lang="en-US" dirty="0" smtClean="0"/>
              <a:t> and SSL VPN and WPA2 Enterprise Wi-Fi, users can also connect to private corporate networks.</a:t>
            </a:r>
            <a:endParaRPr lang="en-US" dirty="0"/>
          </a:p>
        </p:txBody>
      </p:sp>
    </p:spTree>
    <p:extLst>
      <p:ext uri="{BB962C8B-B14F-4D97-AF65-F5344CB8AC3E}">
        <p14:creationId xmlns:p14="http://schemas.microsoft.com/office/powerpoint/2010/main" val="475053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1000"/>
            <a:lum/>
          </a:blip>
          <a:srcRect/>
          <a:stretch>
            <a:fillRect l="-4000" r="-4000"/>
          </a:stretch>
        </a:blipFill>
        <a:effectLst/>
      </p:bgPr>
    </p:bg>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609600" y="2743200"/>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7173" name="Text Box 5"/>
          <p:cNvSpPr txBox="1">
            <a:spLocks noChangeArrowheads="1"/>
          </p:cNvSpPr>
          <p:nvPr/>
        </p:nvSpPr>
        <p:spPr bwMode="auto">
          <a:xfrm>
            <a:off x="762000" y="2362200"/>
            <a:ext cx="2743200" cy="389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900" b="1" dirty="0" smtClean="0"/>
              <a:t>18,500 Meters</a:t>
            </a:r>
          </a:p>
          <a:p>
            <a:pPr>
              <a:spcBef>
                <a:spcPct val="50000"/>
              </a:spcBef>
            </a:pPr>
            <a:r>
              <a:rPr lang="en-US" sz="1900" b="1" dirty="0" smtClean="0"/>
              <a:t>6 Counties</a:t>
            </a:r>
          </a:p>
          <a:p>
            <a:pPr>
              <a:spcBef>
                <a:spcPct val="50000"/>
              </a:spcBef>
            </a:pPr>
            <a:r>
              <a:rPr lang="en-US" sz="1900" b="1" dirty="0" smtClean="0"/>
              <a:t>Systems:</a:t>
            </a:r>
          </a:p>
          <a:p>
            <a:pPr marL="342900" indent="-342900">
              <a:spcBef>
                <a:spcPct val="50000"/>
              </a:spcBef>
              <a:buFont typeface="Arial" pitchFamily="34" charset="0"/>
              <a:buChar char="•"/>
            </a:pPr>
            <a:r>
              <a:rPr lang="en-US" sz="1900" b="1" dirty="0" err="1" smtClean="0"/>
              <a:t>Daffron</a:t>
            </a:r>
            <a:endParaRPr lang="en-US" sz="1900" b="1" dirty="0" smtClean="0"/>
          </a:p>
          <a:p>
            <a:pPr marL="342900" indent="-342900">
              <a:spcBef>
                <a:spcPct val="50000"/>
              </a:spcBef>
              <a:buFont typeface="Arial" pitchFamily="34" charset="0"/>
              <a:buChar char="•"/>
            </a:pPr>
            <a:r>
              <a:rPr lang="en-US" sz="1900" b="1" dirty="0" err="1" smtClean="0"/>
              <a:t>Milsoft</a:t>
            </a:r>
            <a:endParaRPr lang="en-US" sz="1900" b="1" dirty="0" smtClean="0"/>
          </a:p>
          <a:p>
            <a:pPr marL="342900" indent="-342900">
              <a:spcBef>
                <a:spcPct val="50000"/>
              </a:spcBef>
              <a:buFont typeface="Arial" pitchFamily="34" charset="0"/>
              <a:buChar char="•"/>
            </a:pPr>
            <a:r>
              <a:rPr lang="en-US" sz="1900" b="1" dirty="0" err="1" smtClean="0"/>
              <a:t>Aclara</a:t>
            </a:r>
            <a:endParaRPr lang="en-US" sz="1900" b="1" dirty="0" smtClean="0"/>
          </a:p>
          <a:p>
            <a:pPr marL="342900" indent="-342900">
              <a:spcBef>
                <a:spcPct val="50000"/>
              </a:spcBef>
              <a:buFont typeface="Arial" pitchFamily="34" charset="0"/>
              <a:buChar char="•"/>
            </a:pPr>
            <a:r>
              <a:rPr lang="en-US" sz="1900" b="1" dirty="0" smtClean="0"/>
              <a:t>Partner</a:t>
            </a:r>
          </a:p>
          <a:p>
            <a:pPr marL="342900" indent="-342900">
              <a:spcBef>
                <a:spcPct val="50000"/>
              </a:spcBef>
              <a:buFont typeface="Arial" pitchFamily="34" charset="0"/>
              <a:buChar char="•"/>
            </a:pPr>
            <a:r>
              <a:rPr lang="en-US" sz="1900" b="1" dirty="0" smtClean="0"/>
              <a:t>ESRI</a:t>
            </a:r>
          </a:p>
          <a:p>
            <a:pPr marL="342900" indent="-342900">
              <a:spcBef>
                <a:spcPct val="50000"/>
              </a:spcBef>
              <a:buFont typeface="Arial" pitchFamily="34" charset="0"/>
              <a:buChar char="•"/>
            </a:pPr>
            <a:r>
              <a:rPr lang="en-US" sz="1900" b="1" dirty="0" err="1" smtClean="0"/>
              <a:t>Survalent</a:t>
            </a:r>
            <a:endParaRPr lang="en-US" sz="1900" b="1" dirty="0" smtClean="0"/>
          </a:p>
        </p:txBody>
      </p:sp>
      <p:pic>
        <p:nvPicPr>
          <p:cNvPr id="7176" name="Picture 8" descr="COOP26"/>
          <p:cNvPicPr>
            <a:picLocks noChangeAspect="1" noChangeArrowheads="1"/>
          </p:cNvPicPr>
          <p:nvPr/>
        </p:nvPicPr>
        <p:blipFill>
          <a:blip r:embed="rId4" cstate="print">
            <a:lum bright="-6000"/>
            <a:extLst>
              <a:ext uri="{28A0092B-C50C-407E-A947-70E740481C1C}">
                <a14:useLocalDpi xmlns:a14="http://schemas.microsoft.com/office/drawing/2010/main" val="0"/>
              </a:ext>
            </a:extLst>
          </a:blip>
          <a:srcRect/>
          <a:stretch>
            <a:fillRect/>
          </a:stretch>
        </p:blipFill>
        <p:spPr bwMode="auto">
          <a:xfrm>
            <a:off x="6562725" y="6242050"/>
            <a:ext cx="2581275" cy="6159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Northern Neck Electric Cooperative</a:t>
            </a:r>
            <a:endParaRPr lang="en-US" sz="2600" dirty="0"/>
          </a:p>
        </p:txBody>
      </p:sp>
    </p:spTree>
    <p:extLst>
      <p:ext uri="{BB962C8B-B14F-4D97-AF65-F5344CB8AC3E}">
        <p14:creationId xmlns:p14="http://schemas.microsoft.com/office/powerpoint/2010/main" val="2111146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Security</a:t>
            </a:r>
            <a:endParaRPr lang="en-US" dirty="0"/>
          </a:p>
        </p:txBody>
      </p:sp>
      <p:sp>
        <p:nvSpPr>
          <p:cNvPr id="4" name="Content Placeholder 3"/>
          <p:cNvSpPr>
            <a:spLocks noGrp="1"/>
          </p:cNvSpPr>
          <p:nvPr>
            <p:ph sz="half" idx="2"/>
          </p:nvPr>
        </p:nvSpPr>
        <p:spPr>
          <a:xfrm>
            <a:off x="533400" y="1447800"/>
            <a:ext cx="8077200" cy="3951288"/>
          </a:xfrm>
        </p:spPr>
        <p:txBody>
          <a:bodyPr>
            <a:normAutofit/>
          </a:bodyPr>
          <a:lstStyle/>
          <a:p>
            <a:endParaRPr lang="en-US" dirty="0"/>
          </a:p>
          <a:p>
            <a:pPr marL="0" indent="0">
              <a:buNone/>
            </a:pPr>
            <a:r>
              <a:rPr lang="en-US" dirty="0" smtClean="0"/>
              <a:t>Considerations:</a:t>
            </a:r>
            <a:endParaRPr lang="en-US" dirty="0"/>
          </a:p>
          <a:p>
            <a:pPr marL="0" indent="0">
              <a:buNone/>
            </a:pPr>
            <a:r>
              <a:rPr lang="en-US" dirty="0"/>
              <a:t>• Device Security: </a:t>
            </a:r>
            <a:r>
              <a:rPr lang="en-US" sz="1700" dirty="0"/>
              <a:t>Methods that prevent unauthorized use of the device</a:t>
            </a:r>
          </a:p>
          <a:p>
            <a:pPr marL="0" indent="0">
              <a:buNone/>
            </a:pPr>
            <a:r>
              <a:rPr lang="en-US" dirty="0"/>
              <a:t>• Data Security: </a:t>
            </a:r>
            <a:r>
              <a:rPr lang="en-US" sz="1600" dirty="0"/>
              <a:t>Protecting data at rest, even when a device is lost or stolen</a:t>
            </a:r>
          </a:p>
          <a:p>
            <a:pPr marL="0" indent="0">
              <a:buNone/>
            </a:pPr>
            <a:r>
              <a:rPr lang="en-US" dirty="0"/>
              <a:t>• Network Security: </a:t>
            </a:r>
            <a:r>
              <a:rPr lang="en-US" sz="1600" dirty="0"/>
              <a:t>Networking protocols and the encryption of data in transmission</a:t>
            </a:r>
          </a:p>
          <a:p>
            <a:pPr marL="0" indent="0">
              <a:buNone/>
            </a:pPr>
            <a:r>
              <a:rPr lang="en-US" dirty="0"/>
              <a:t>• Application Security: </a:t>
            </a:r>
            <a:r>
              <a:rPr lang="en-US" sz="1400" dirty="0"/>
              <a:t>The secure platform foundation of </a:t>
            </a:r>
            <a:r>
              <a:rPr lang="en-US" sz="1400" dirty="0" err="1"/>
              <a:t>iOS</a:t>
            </a:r>
            <a:endParaRPr lang="en-US" sz="1400" dirty="0" smtClean="0"/>
          </a:p>
          <a:p>
            <a:pPr marL="0" indent="0">
              <a:buNone/>
            </a:pPr>
            <a:endParaRPr lang="en-US" sz="2000" dirty="0" smtClean="0"/>
          </a:p>
          <a:p>
            <a:pPr marL="0" indent="0">
              <a:buNone/>
            </a:pPr>
            <a:r>
              <a:rPr lang="en-US" sz="2000" dirty="0" smtClean="0"/>
              <a:t>http://images.apple.com/ipad/business/docs/iPad_Security.pdf</a:t>
            </a:r>
          </a:p>
          <a:p>
            <a:endParaRPr lang="en-US" dirty="0"/>
          </a:p>
        </p:txBody>
      </p:sp>
    </p:spTree>
    <p:extLst>
      <p:ext uri="{BB962C8B-B14F-4D97-AF65-F5344CB8AC3E}">
        <p14:creationId xmlns:p14="http://schemas.microsoft.com/office/powerpoint/2010/main" val="4167499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Security</a:t>
            </a:r>
            <a:endParaRPr lang="en-US" dirty="0"/>
          </a:p>
        </p:txBody>
      </p:sp>
      <p:sp>
        <p:nvSpPr>
          <p:cNvPr id="4" name="Content Placeholder 3"/>
          <p:cNvSpPr>
            <a:spLocks noGrp="1"/>
          </p:cNvSpPr>
          <p:nvPr>
            <p:ph sz="half" idx="2"/>
          </p:nvPr>
        </p:nvSpPr>
        <p:spPr>
          <a:xfrm>
            <a:off x="1371600" y="1295400"/>
            <a:ext cx="6172200" cy="5410200"/>
          </a:xfrm>
        </p:spPr>
        <p:txBody>
          <a:bodyPr>
            <a:normAutofit fontScale="55000" lnSpcReduction="20000"/>
          </a:bodyPr>
          <a:lstStyle/>
          <a:p>
            <a:pPr marL="0" indent="0">
              <a:buNone/>
            </a:pPr>
            <a:r>
              <a:rPr lang="en-US" b="1" dirty="0" smtClean="0"/>
              <a:t> </a:t>
            </a:r>
            <a:r>
              <a:rPr lang="en-US" b="1" dirty="0"/>
              <a:t>Device Security</a:t>
            </a:r>
          </a:p>
          <a:p>
            <a:pPr marL="0" indent="0">
              <a:buNone/>
            </a:pPr>
            <a:endParaRPr lang="en-US" dirty="0" smtClean="0"/>
          </a:p>
          <a:p>
            <a:pPr marL="0" indent="0">
              <a:buNone/>
            </a:pPr>
            <a:r>
              <a:rPr lang="en-US" dirty="0" smtClean="0"/>
              <a:t>Establishing </a:t>
            </a:r>
            <a:r>
              <a:rPr lang="en-US" dirty="0"/>
              <a:t>strong policies for access to </a:t>
            </a:r>
            <a:r>
              <a:rPr lang="en-US" dirty="0" err="1"/>
              <a:t>iPad</a:t>
            </a:r>
            <a:r>
              <a:rPr lang="en-US" dirty="0"/>
              <a:t> is critical to protecting corporate information. Device passcodes are the front line of defense against unauthorized access and can be configured and enforced over-the-air. </a:t>
            </a:r>
            <a:r>
              <a:rPr lang="en-US" dirty="0" err="1"/>
              <a:t>iPad</a:t>
            </a:r>
            <a:r>
              <a:rPr lang="en-US" dirty="0"/>
              <a:t> uses the unique passcode established by each user to generate a strong encryption key to further protect mail and sensitive application data on the device. Additionally, </a:t>
            </a:r>
            <a:r>
              <a:rPr lang="en-US" dirty="0" err="1"/>
              <a:t>iPad</a:t>
            </a:r>
            <a:r>
              <a:rPr lang="en-US" dirty="0"/>
              <a:t> provides secure methods to configure the device in an enterprise environment where specific settings, policies, and restrictions must be in place. These methods provide flexible options for establishing a standard level of protection for authorized users.</a:t>
            </a:r>
          </a:p>
          <a:p>
            <a:pPr marL="0" indent="0">
              <a:buNone/>
            </a:pPr>
            <a:endParaRPr lang="en-US" b="1" dirty="0" smtClean="0"/>
          </a:p>
          <a:p>
            <a:pPr marL="0" indent="0">
              <a:buNone/>
            </a:pPr>
            <a:r>
              <a:rPr lang="en-US" b="1" dirty="0" smtClean="0"/>
              <a:t>Passcode </a:t>
            </a:r>
            <a:r>
              <a:rPr lang="en-US" b="1" dirty="0"/>
              <a:t>Policies</a:t>
            </a:r>
          </a:p>
          <a:p>
            <a:pPr marL="0" indent="0">
              <a:buNone/>
            </a:pPr>
            <a:r>
              <a:rPr lang="en-US" dirty="0"/>
              <a:t>A device passcode prevents unauthorized users from accessing data stored on </a:t>
            </a:r>
            <a:r>
              <a:rPr lang="en-US" dirty="0" err="1"/>
              <a:t>iPad</a:t>
            </a:r>
            <a:r>
              <a:rPr lang="en-US" dirty="0"/>
              <a:t> or otherwise gaining access to the device. </a:t>
            </a:r>
            <a:r>
              <a:rPr lang="en-US" dirty="0" err="1"/>
              <a:t>iOS</a:t>
            </a:r>
            <a:r>
              <a:rPr lang="en-US" dirty="0"/>
              <a:t> 4 allows you to select from an extensive set of passcode requirements to meet your security needs, including timeout periods, passcode strength, and how often the passcode must be changed. </a:t>
            </a:r>
          </a:p>
          <a:p>
            <a:pPr marL="0" indent="0">
              <a:buNone/>
            </a:pPr>
            <a:r>
              <a:rPr lang="en-US" dirty="0"/>
              <a:t>The following passcode policies are supported:</a:t>
            </a:r>
          </a:p>
          <a:p>
            <a:pPr marL="0" indent="0">
              <a:buNone/>
            </a:pPr>
            <a:r>
              <a:rPr lang="en-US" dirty="0"/>
              <a:t>• Require passcode on device</a:t>
            </a:r>
          </a:p>
          <a:p>
            <a:pPr marL="0" indent="0">
              <a:buNone/>
            </a:pPr>
            <a:r>
              <a:rPr lang="en-US" dirty="0"/>
              <a:t>• Allow simple value</a:t>
            </a:r>
          </a:p>
          <a:p>
            <a:pPr marL="0" indent="0">
              <a:buNone/>
            </a:pPr>
            <a:r>
              <a:rPr lang="en-US" dirty="0"/>
              <a:t>• Require alphanumeric value</a:t>
            </a:r>
          </a:p>
          <a:p>
            <a:pPr marL="0" indent="0">
              <a:buNone/>
            </a:pPr>
            <a:r>
              <a:rPr lang="en-US" dirty="0"/>
              <a:t>• Minimum passcode length</a:t>
            </a:r>
          </a:p>
          <a:p>
            <a:pPr marL="0" indent="0">
              <a:buNone/>
            </a:pPr>
            <a:r>
              <a:rPr lang="en-US" dirty="0"/>
              <a:t>• Minimum number of complex characters</a:t>
            </a:r>
          </a:p>
          <a:p>
            <a:pPr marL="0" indent="0">
              <a:buNone/>
            </a:pPr>
            <a:r>
              <a:rPr lang="en-US" dirty="0"/>
              <a:t>• Maximum passcode age</a:t>
            </a:r>
          </a:p>
          <a:p>
            <a:pPr marL="0" indent="0">
              <a:buNone/>
            </a:pPr>
            <a:r>
              <a:rPr lang="en-US" dirty="0"/>
              <a:t>• Auto-lock</a:t>
            </a:r>
          </a:p>
          <a:p>
            <a:pPr marL="0" indent="0">
              <a:buNone/>
            </a:pPr>
            <a:r>
              <a:rPr lang="en-US" dirty="0"/>
              <a:t>• Passcode history</a:t>
            </a:r>
          </a:p>
          <a:p>
            <a:pPr marL="0" indent="0">
              <a:buNone/>
            </a:pPr>
            <a:r>
              <a:rPr lang="en-US" dirty="0"/>
              <a:t>• Grace period for device lock</a:t>
            </a:r>
          </a:p>
          <a:p>
            <a:pPr marL="0" indent="0">
              <a:buNone/>
            </a:pPr>
            <a:r>
              <a:rPr lang="en-US" dirty="0"/>
              <a:t>• Maximum number of failed </a:t>
            </a:r>
            <a:r>
              <a:rPr lang="en-US" dirty="0" smtClean="0"/>
              <a:t>attempts</a:t>
            </a:r>
          </a:p>
          <a:p>
            <a:endParaRPr lang="en-US" dirty="0"/>
          </a:p>
        </p:txBody>
      </p:sp>
    </p:spTree>
    <p:extLst>
      <p:ext uri="{BB962C8B-B14F-4D97-AF65-F5344CB8AC3E}">
        <p14:creationId xmlns:p14="http://schemas.microsoft.com/office/powerpoint/2010/main" val="1994283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Security</a:t>
            </a:r>
            <a:endParaRPr lang="en-US" dirty="0"/>
          </a:p>
        </p:txBody>
      </p:sp>
      <p:sp>
        <p:nvSpPr>
          <p:cNvPr id="4" name="Content Placeholder 3"/>
          <p:cNvSpPr>
            <a:spLocks noGrp="1"/>
          </p:cNvSpPr>
          <p:nvPr>
            <p:ph sz="half" idx="2"/>
          </p:nvPr>
        </p:nvSpPr>
        <p:spPr>
          <a:xfrm>
            <a:off x="1371600" y="1295400"/>
            <a:ext cx="6172200" cy="5410200"/>
          </a:xfrm>
        </p:spPr>
        <p:txBody>
          <a:bodyPr>
            <a:normAutofit fontScale="92500"/>
          </a:bodyPr>
          <a:lstStyle/>
          <a:p>
            <a:pPr marL="0" indent="0">
              <a:buNone/>
            </a:pPr>
            <a:r>
              <a:rPr lang="en-US" b="1" dirty="0" smtClean="0"/>
              <a:t>Remote </a:t>
            </a:r>
            <a:r>
              <a:rPr lang="en-US" b="1" dirty="0"/>
              <a:t>Wipe</a:t>
            </a:r>
            <a:endParaRPr lang="en-US" dirty="0"/>
          </a:p>
          <a:p>
            <a:pPr marL="0" indent="0">
              <a:buNone/>
            </a:pPr>
            <a:r>
              <a:rPr lang="en-US" dirty="0" err="1"/>
              <a:t>iPad</a:t>
            </a:r>
            <a:r>
              <a:rPr lang="en-US" dirty="0"/>
              <a:t> supports remote wipe. If a device is lost or stolen, the administrator or device owner can issue a remote wipe command that removes all data and deactivates the device. If the device is configured with an Exchange account, the administrator can initiate a remote wipe command using the Exchange Management Console (Exchange Server 2007) or Exchange ActiveSync Mobile Administration Web Tool (Exchange Server 2003 or 2007). Users of Exchange Server 2007 can also initiate remote wipe commands directly using Outlook Web Access. Remote wipe commands can also be initiated by Mobile Device Management solutions even if Exchange corporate services are not in use.</a:t>
            </a:r>
          </a:p>
        </p:txBody>
      </p:sp>
    </p:spTree>
    <p:extLst>
      <p:ext uri="{BB962C8B-B14F-4D97-AF65-F5344CB8AC3E}">
        <p14:creationId xmlns:p14="http://schemas.microsoft.com/office/powerpoint/2010/main" val="2630890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Security</a:t>
            </a:r>
            <a:endParaRPr lang="en-US" dirty="0"/>
          </a:p>
        </p:txBody>
      </p:sp>
      <p:pic>
        <p:nvPicPr>
          <p:cNvPr id="2050" name="Picture 2" descr="C:\Users\mhyde\Dropbox\Coop Connections\Progressive Passcode Timeo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295400"/>
            <a:ext cx="3198989" cy="519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421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Security</a:t>
            </a:r>
            <a:endParaRPr lang="en-US" dirty="0"/>
          </a:p>
        </p:txBody>
      </p:sp>
      <p:sp>
        <p:nvSpPr>
          <p:cNvPr id="4" name="Content Placeholder 3"/>
          <p:cNvSpPr>
            <a:spLocks noGrp="1"/>
          </p:cNvSpPr>
          <p:nvPr>
            <p:ph sz="half" idx="2"/>
          </p:nvPr>
        </p:nvSpPr>
        <p:spPr>
          <a:xfrm>
            <a:off x="1066800" y="1295400"/>
            <a:ext cx="7086600" cy="5410200"/>
          </a:xfrm>
        </p:spPr>
        <p:txBody>
          <a:bodyPr>
            <a:normAutofit fontScale="55000" lnSpcReduction="20000"/>
          </a:bodyPr>
          <a:lstStyle/>
          <a:p>
            <a:pPr marL="0" indent="0">
              <a:buNone/>
            </a:pPr>
            <a:r>
              <a:rPr lang="en-US" b="1" dirty="0"/>
              <a:t>VPN</a:t>
            </a:r>
            <a:endParaRPr lang="en-US" dirty="0"/>
          </a:p>
          <a:p>
            <a:r>
              <a:rPr lang="en-US" dirty="0"/>
              <a:t>Many enterprise environments have some form of virtual private networking established. These secure network services are already deployed and typically require minimal setup and configuration to work with </a:t>
            </a:r>
            <a:r>
              <a:rPr lang="en-US" dirty="0" err="1"/>
              <a:t>iPad</a:t>
            </a:r>
            <a:r>
              <a:rPr lang="en-US" dirty="0"/>
              <a:t>.</a:t>
            </a:r>
          </a:p>
          <a:p>
            <a:r>
              <a:rPr lang="en-US" dirty="0"/>
              <a:t>Out of the box, </a:t>
            </a:r>
            <a:r>
              <a:rPr lang="en-US" dirty="0" err="1"/>
              <a:t>iPad</a:t>
            </a:r>
            <a:r>
              <a:rPr lang="en-US" dirty="0"/>
              <a:t> integrates with a broad range of commonly used VPN technologies through support for Cisco </a:t>
            </a:r>
            <a:r>
              <a:rPr lang="en-US" dirty="0" err="1"/>
              <a:t>IPSec</a:t>
            </a:r>
            <a:r>
              <a:rPr lang="en-US" dirty="0"/>
              <a:t>, L2TP, and PPTP. Additionally, </a:t>
            </a:r>
            <a:r>
              <a:rPr lang="en-US" dirty="0" err="1"/>
              <a:t>iPad</a:t>
            </a:r>
            <a:r>
              <a:rPr lang="en-US" dirty="0"/>
              <a:t> supports SSL VPN through applications from Juniper, Cisco, and F5 Networks. Support for these protocols ensures the highest level of IP-based encryption for transmission of sensitive information.</a:t>
            </a:r>
          </a:p>
          <a:p>
            <a:r>
              <a:rPr lang="en-US" dirty="0"/>
              <a:t>In addition to enabling secure access to existing VPN environments, </a:t>
            </a:r>
            <a:r>
              <a:rPr lang="en-US" dirty="0" err="1"/>
              <a:t>iPad</a:t>
            </a:r>
            <a:r>
              <a:rPr lang="en-US" dirty="0"/>
              <a:t> offers proven methods for user authentication. Authentication via standard X.509 digital certificates provides users with streamlined access to company resources and a viable alternative to using hardware-based tokens. Additionally, certificate authentication enables </a:t>
            </a:r>
            <a:r>
              <a:rPr lang="en-US" dirty="0" err="1"/>
              <a:t>iPad</a:t>
            </a:r>
            <a:r>
              <a:rPr lang="en-US" dirty="0"/>
              <a:t> to take advantage of VPN On Demand, making the VPN authentication process transparent while still providing strong, credentialed access to network services. For enterprise environments in which a two-factor token is a requirement, </a:t>
            </a:r>
            <a:r>
              <a:rPr lang="en-US" dirty="0" err="1"/>
              <a:t>iPad</a:t>
            </a:r>
            <a:r>
              <a:rPr lang="en-US" dirty="0"/>
              <a:t> integrates with RSA </a:t>
            </a:r>
            <a:r>
              <a:rPr lang="en-US" dirty="0" err="1"/>
              <a:t>SecurID</a:t>
            </a:r>
            <a:r>
              <a:rPr lang="en-US" dirty="0"/>
              <a:t> and </a:t>
            </a:r>
            <a:r>
              <a:rPr lang="en-US" dirty="0" err="1"/>
              <a:t>CRYPTOCard</a:t>
            </a:r>
            <a:r>
              <a:rPr lang="en-US" dirty="0"/>
              <a:t>.</a:t>
            </a:r>
          </a:p>
          <a:p>
            <a:r>
              <a:rPr lang="en-US" dirty="0" err="1"/>
              <a:t>iPad</a:t>
            </a:r>
            <a:r>
              <a:rPr lang="en-US" dirty="0"/>
              <a:t> supports network proxy configuration as well as split IP tunneling so that traffic to public or private network domains is relayed according to your specific company policies.</a:t>
            </a:r>
          </a:p>
          <a:p>
            <a:pPr marL="0" indent="0">
              <a:buNone/>
            </a:pPr>
            <a:r>
              <a:rPr lang="en-US" b="1" dirty="0"/>
              <a:t>SSL/TLS</a:t>
            </a:r>
            <a:endParaRPr lang="en-US" dirty="0"/>
          </a:p>
          <a:p>
            <a:r>
              <a:rPr lang="en-US" dirty="0" err="1"/>
              <a:t>iPad</a:t>
            </a:r>
            <a:r>
              <a:rPr lang="en-US" dirty="0"/>
              <a:t> supports SSL v3 as well as Transport Layer Security (TLS v1.0), the next-generation security standard for the Internet. Safari, Calendar, Mail, and other Internet applications automatically start these mechanisms to enable an encrypted communication channel between </a:t>
            </a:r>
            <a:r>
              <a:rPr lang="en-US" dirty="0" err="1"/>
              <a:t>iPad</a:t>
            </a:r>
            <a:r>
              <a:rPr lang="en-US" dirty="0"/>
              <a:t> and corporate services.</a:t>
            </a:r>
          </a:p>
          <a:p>
            <a:pPr marL="0" indent="0">
              <a:buNone/>
            </a:pPr>
            <a:r>
              <a:rPr lang="en-US" b="1" dirty="0"/>
              <a:t>WPA/WPA2</a:t>
            </a:r>
            <a:endParaRPr lang="en-US" dirty="0"/>
          </a:p>
          <a:p>
            <a:r>
              <a:rPr lang="en-US" dirty="0" err="1"/>
              <a:t>iPad</a:t>
            </a:r>
            <a:r>
              <a:rPr lang="en-US" dirty="0"/>
              <a:t> supports WPA2 Enterprise to provide authenticated access to your enterprise wireless network. WPA2 Enterprise uses 128-bit AES encryption, giving users the highest level of assurance that their data will remain protected when they send and receive communications over a Wi-Fi network connection. And with support for 802.1X, </a:t>
            </a:r>
            <a:r>
              <a:rPr lang="en-US" dirty="0" err="1"/>
              <a:t>iPad</a:t>
            </a:r>
            <a:r>
              <a:rPr lang="en-US" dirty="0"/>
              <a:t> can be integrated into a broad range of RADIUS authentication environments </a:t>
            </a:r>
          </a:p>
        </p:txBody>
      </p:sp>
    </p:spTree>
    <p:extLst>
      <p:ext uri="{BB962C8B-B14F-4D97-AF65-F5344CB8AC3E}">
        <p14:creationId xmlns:p14="http://schemas.microsoft.com/office/powerpoint/2010/main" val="2630890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Apps - Connectivity</a:t>
            </a:r>
            <a:endParaRPr lang="en-US" dirty="0"/>
          </a:p>
        </p:txBody>
      </p:sp>
      <p:sp>
        <p:nvSpPr>
          <p:cNvPr id="3" name="Content Placeholder 2"/>
          <p:cNvSpPr>
            <a:spLocks noGrp="1"/>
          </p:cNvSpPr>
          <p:nvPr>
            <p:ph idx="1"/>
          </p:nvPr>
        </p:nvSpPr>
        <p:spPr/>
        <p:txBody>
          <a:bodyPr/>
          <a:lstStyle/>
          <a:p>
            <a:pPr marL="0" indent="0">
              <a:buNone/>
            </a:pPr>
            <a:r>
              <a:rPr lang="en-US" dirty="0" smtClean="0"/>
              <a:t>Wyse </a:t>
            </a:r>
            <a:r>
              <a:rPr lang="en-US" dirty="0" err="1" smtClean="0"/>
              <a:t>PocketCloud</a:t>
            </a:r>
            <a:r>
              <a:rPr lang="en-US" dirty="0" smtClean="0"/>
              <a:t> – (RDP, VNC, View)</a:t>
            </a:r>
          </a:p>
          <a:p>
            <a:pPr marL="0" indent="0">
              <a:buNone/>
            </a:pPr>
            <a:r>
              <a:rPr lang="en-US" dirty="0" smtClean="0"/>
              <a:t>RDP</a:t>
            </a:r>
          </a:p>
          <a:p>
            <a:pPr marL="0" indent="0">
              <a:buNone/>
            </a:pPr>
            <a:r>
              <a:rPr lang="en-US" dirty="0" smtClean="0"/>
              <a:t>TNS5250</a:t>
            </a:r>
          </a:p>
          <a:p>
            <a:pPr marL="0" indent="0">
              <a:buNone/>
            </a:pPr>
            <a:r>
              <a:rPr lang="en-US" dirty="0" smtClean="0"/>
              <a:t>View (VMware </a:t>
            </a:r>
            <a:r>
              <a:rPr lang="en-US" dirty="0"/>
              <a:t>V</a:t>
            </a:r>
            <a:r>
              <a:rPr lang="en-US" dirty="0" smtClean="0"/>
              <a:t>iew)</a:t>
            </a:r>
          </a:p>
          <a:p>
            <a:endParaRPr lang="en-US" dirty="0" smtClean="0"/>
          </a:p>
          <a:p>
            <a:endParaRPr lang="en-US" dirty="0"/>
          </a:p>
        </p:txBody>
      </p:sp>
    </p:spTree>
    <p:extLst>
      <p:ext uri="{BB962C8B-B14F-4D97-AF65-F5344CB8AC3E}">
        <p14:creationId xmlns:p14="http://schemas.microsoft.com/office/powerpoint/2010/main" val="3123392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Apps - Storage</a:t>
            </a:r>
            <a:endParaRPr lang="en-US" dirty="0"/>
          </a:p>
        </p:txBody>
      </p:sp>
      <p:sp>
        <p:nvSpPr>
          <p:cNvPr id="3" name="Content Placeholder 2"/>
          <p:cNvSpPr>
            <a:spLocks noGrp="1"/>
          </p:cNvSpPr>
          <p:nvPr>
            <p:ph idx="1"/>
          </p:nvPr>
        </p:nvSpPr>
        <p:spPr/>
        <p:txBody>
          <a:bodyPr/>
          <a:lstStyle/>
          <a:p>
            <a:pPr marL="0" indent="0">
              <a:buNone/>
            </a:pPr>
            <a:r>
              <a:rPr lang="en-US" dirty="0" err="1" smtClean="0"/>
              <a:t>DropBox</a:t>
            </a:r>
            <a:endParaRPr lang="en-US" dirty="0" smtClean="0"/>
          </a:p>
          <a:p>
            <a:pPr marL="0" indent="0">
              <a:buNone/>
            </a:pPr>
            <a:r>
              <a:rPr lang="en-US" dirty="0" err="1" smtClean="0"/>
              <a:t>iDisk</a:t>
            </a:r>
            <a:endParaRPr lang="en-US" dirty="0" smtClean="0"/>
          </a:p>
          <a:p>
            <a:pPr marL="0" indent="0">
              <a:buNone/>
            </a:pPr>
            <a:r>
              <a:rPr lang="en-US" dirty="0" smtClean="0"/>
              <a:t>iWork</a:t>
            </a:r>
          </a:p>
          <a:p>
            <a:endParaRPr lang="en-US" dirty="0" smtClean="0"/>
          </a:p>
          <a:p>
            <a:endParaRPr lang="en-US" dirty="0"/>
          </a:p>
        </p:txBody>
      </p:sp>
    </p:spTree>
    <p:extLst>
      <p:ext uri="{BB962C8B-B14F-4D97-AF65-F5344CB8AC3E}">
        <p14:creationId xmlns:p14="http://schemas.microsoft.com/office/powerpoint/2010/main" val="1180656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Apps – Public Outage Map</a:t>
            </a:r>
            <a:endParaRPr lang="en-US" dirty="0"/>
          </a:p>
        </p:txBody>
      </p:sp>
      <p:sp>
        <p:nvSpPr>
          <p:cNvPr id="3" name="Content Placeholder 2"/>
          <p:cNvSpPr>
            <a:spLocks noGrp="1"/>
          </p:cNvSpPr>
          <p:nvPr>
            <p:ph idx="1"/>
          </p:nvPr>
        </p:nvSpPr>
        <p:spPr>
          <a:xfrm>
            <a:off x="457200" y="1600201"/>
            <a:ext cx="8229600" cy="1447800"/>
          </a:xfrm>
        </p:spPr>
        <p:txBody>
          <a:bodyPr/>
          <a:lstStyle/>
          <a:p>
            <a:pPr marL="0" indent="0">
              <a:buNone/>
            </a:pPr>
            <a:r>
              <a:rPr lang="en-US" dirty="0" smtClean="0"/>
              <a:t>PEPCO – </a:t>
            </a:r>
            <a:r>
              <a:rPr lang="en-US" sz="2400" dirty="0" smtClean="0"/>
              <a:t>Nice public outage map developed by </a:t>
            </a:r>
            <a:r>
              <a:rPr lang="en-US" sz="2400" dirty="0" err="1" smtClean="0"/>
              <a:t>iFactorConsulting</a:t>
            </a:r>
            <a:r>
              <a:rPr lang="en-US" sz="2400" dirty="0" smtClean="0"/>
              <a:t> for Pepco</a:t>
            </a:r>
            <a:r>
              <a:rPr lang="en-US" dirty="0" smtClean="0"/>
              <a:t>.  </a:t>
            </a:r>
            <a:r>
              <a:rPr lang="en-US" sz="2400" dirty="0" smtClean="0"/>
              <a:t>They are also working on one for NISC customers.</a:t>
            </a:r>
          </a:p>
          <a:p>
            <a:pPr marL="0" indent="0">
              <a:buNone/>
            </a:pPr>
            <a:endParaRPr lang="en-US" dirty="0"/>
          </a:p>
          <a:p>
            <a:endParaRPr lang="en-US" dirty="0" smtClean="0"/>
          </a:p>
          <a:p>
            <a:endParaRPr lang="en-US" dirty="0"/>
          </a:p>
        </p:txBody>
      </p:sp>
      <p:pic>
        <p:nvPicPr>
          <p:cNvPr id="21506" name="Picture 2" descr="C:\Users\mhyde\Dropbox\Pepco\Photo Mar 29, 11 17 40 A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276599"/>
            <a:ext cx="1674444" cy="2232592"/>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C:\Users\mhyde\Dropbox\Pepco\Photo Mar 29, 11 17 49 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3276600"/>
            <a:ext cx="1659561" cy="221274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Users\mhyde\Dropbox\Pepco\Photo Mar 29, 11 17 58 A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3276600"/>
            <a:ext cx="1674444" cy="2232591"/>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Users\mhyde\Dropbox\Pepco\Photo Mar 29, 11 18 07 A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3276600"/>
            <a:ext cx="1674445" cy="2232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656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Apps – Internal Apps</a:t>
            </a:r>
            <a:endParaRPr lang="en-US" dirty="0"/>
          </a:p>
        </p:txBody>
      </p:sp>
      <p:sp>
        <p:nvSpPr>
          <p:cNvPr id="3" name="Content Placeholder 2"/>
          <p:cNvSpPr>
            <a:spLocks noGrp="1"/>
          </p:cNvSpPr>
          <p:nvPr>
            <p:ph idx="1"/>
          </p:nvPr>
        </p:nvSpPr>
        <p:spPr>
          <a:xfrm>
            <a:off x="457200" y="1600200"/>
            <a:ext cx="8229600" cy="4648199"/>
          </a:xfrm>
        </p:spPr>
        <p:txBody>
          <a:bodyPr/>
          <a:lstStyle/>
          <a:p>
            <a:pPr marL="0" indent="0">
              <a:buNone/>
            </a:pPr>
            <a:r>
              <a:rPr lang="en-US" dirty="0" smtClean="0"/>
              <a:t>Partner – </a:t>
            </a:r>
            <a:r>
              <a:rPr lang="en-US" sz="2400" dirty="0" smtClean="0"/>
              <a:t>Have a Damage Assessment, Outage and map viewer app for iPhone.</a:t>
            </a:r>
          </a:p>
          <a:p>
            <a:pPr marL="0" indent="0">
              <a:buNone/>
            </a:pPr>
            <a:r>
              <a:rPr lang="en-US" dirty="0" smtClean="0"/>
              <a:t>SEDC</a:t>
            </a:r>
            <a:r>
              <a:rPr lang="en-US" sz="2400" dirty="0" smtClean="0"/>
              <a:t> – Working on outage app.</a:t>
            </a:r>
          </a:p>
          <a:p>
            <a:pPr marL="0" indent="0">
              <a:buNone/>
            </a:pPr>
            <a:r>
              <a:rPr lang="en-US" dirty="0" smtClean="0"/>
              <a:t>NISC </a:t>
            </a:r>
            <a:r>
              <a:rPr lang="en-US" sz="2400" dirty="0" smtClean="0"/>
              <a:t>– Outage Map (via </a:t>
            </a:r>
            <a:r>
              <a:rPr lang="en-US" sz="2400" dirty="0" err="1" smtClean="0"/>
              <a:t>iFactorConsulting</a:t>
            </a:r>
            <a:r>
              <a:rPr lang="en-US" sz="2400" dirty="0" smtClean="0"/>
              <a:t>)</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dirty="0"/>
          </a:p>
          <a:p>
            <a:endParaRPr lang="en-US" dirty="0" smtClean="0"/>
          </a:p>
          <a:p>
            <a:endParaRPr lang="en-US" dirty="0"/>
          </a:p>
        </p:txBody>
      </p:sp>
    </p:spTree>
    <p:extLst>
      <p:ext uri="{BB962C8B-B14F-4D97-AF65-F5344CB8AC3E}">
        <p14:creationId xmlns:p14="http://schemas.microsoft.com/office/powerpoint/2010/main" val="1688500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NNEC’s Plan (Testing 6/2010)</a:t>
            </a:r>
            <a:endParaRPr lang="en-US" dirty="0"/>
          </a:p>
        </p:txBody>
      </p:sp>
      <p:sp>
        <p:nvSpPr>
          <p:cNvPr id="3" name="Content Placeholder 2"/>
          <p:cNvSpPr>
            <a:spLocks noGrp="1"/>
          </p:cNvSpPr>
          <p:nvPr>
            <p:ph idx="1"/>
          </p:nvPr>
        </p:nvSpPr>
        <p:spPr/>
        <p:txBody>
          <a:bodyPr/>
          <a:lstStyle/>
          <a:p>
            <a:r>
              <a:rPr lang="en-US" dirty="0" smtClean="0"/>
              <a:t>VNC – Accessed Terminal Server</a:t>
            </a:r>
          </a:p>
          <a:p>
            <a:r>
              <a:rPr lang="en-US" dirty="0" smtClean="0"/>
              <a:t>TNS5250 – Access </a:t>
            </a:r>
            <a:r>
              <a:rPr lang="en-US" dirty="0" err="1" smtClean="0"/>
              <a:t>Daffron</a:t>
            </a:r>
            <a:r>
              <a:rPr lang="en-US" dirty="0" smtClean="0"/>
              <a:t> CIS</a:t>
            </a:r>
          </a:p>
          <a:p>
            <a:r>
              <a:rPr lang="en-US" dirty="0" smtClean="0"/>
              <a:t>Wyse </a:t>
            </a:r>
            <a:r>
              <a:rPr lang="en-US" dirty="0" err="1" smtClean="0"/>
              <a:t>PocketCloud</a:t>
            </a:r>
            <a:r>
              <a:rPr lang="en-US" dirty="0" smtClean="0"/>
              <a:t> – Access internal Systems</a:t>
            </a:r>
          </a:p>
          <a:p>
            <a:r>
              <a:rPr lang="en-US" dirty="0" smtClean="0"/>
              <a:t>VMware View – Access Virtual Desktops</a:t>
            </a:r>
          </a:p>
          <a:p>
            <a:r>
              <a:rPr lang="en-US" dirty="0" err="1" smtClean="0"/>
              <a:t>Spiceworks</a:t>
            </a:r>
            <a:r>
              <a:rPr lang="en-US" dirty="0" smtClean="0"/>
              <a:t> – Access our Helpdesk</a:t>
            </a:r>
          </a:p>
          <a:p>
            <a:endParaRPr lang="en-US" dirty="0" smtClean="0"/>
          </a:p>
          <a:p>
            <a:endParaRPr lang="en-US" dirty="0"/>
          </a:p>
        </p:txBody>
      </p:sp>
    </p:spTree>
    <p:extLst>
      <p:ext uri="{BB962C8B-B14F-4D97-AF65-F5344CB8AC3E}">
        <p14:creationId xmlns:p14="http://schemas.microsoft.com/office/powerpoint/2010/main" val="3749150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subTitle" idx="1"/>
          </p:nvPr>
        </p:nvSpPr>
        <p:spPr>
          <a:xfrm>
            <a:off x="381000" y="1295400"/>
            <a:ext cx="8534400" cy="838200"/>
          </a:xfrm>
        </p:spPr>
        <p:txBody>
          <a:bodyPr/>
          <a:lstStyle/>
          <a:p>
            <a:pPr algn="l"/>
            <a:r>
              <a:rPr lang="en-US" sz="2000" b="1" dirty="0" smtClean="0"/>
              <a:t>Objective</a:t>
            </a:r>
            <a:r>
              <a:rPr lang="en-US" sz="2000" b="1" dirty="0"/>
              <a:t>: To evaluate and recommend implementation process for mobile data communications</a:t>
            </a:r>
          </a:p>
        </p:txBody>
      </p:sp>
      <p:sp>
        <p:nvSpPr>
          <p:cNvPr id="7172" name="Text Box 4"/>
          <p:cNvSpPr txBox="1">
            <a:spLocks noChangeArrowheads="1"/>
          </p:cNvSpPr>
          <p:nvPr/>
        </p:nvSpPr>
        <p:spPr bwMode="auto">
          <a:xfrm>
            <a:off x="609600" y="2743200"/>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7173" name="Text Box 5"/>
          <p:cNvSpPr txBox="1">
            <a:spLocks noChangeArrowheads="1"/>
          </p:cNvSpPr>
          <p:nvPr/>
        </p:nvSpPr>
        <p:spPr bwMode="auto">
          <a:xfrm>
            <a:off x="381000" y="2362200"/>
            <a:ext cx="8534400" cy="433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900" b="1" dirty="0" smtClean="0"/>
              <a:t>Feedback was requested from Operations, Customer Service, Engineering</a:t>
            </a:r>
          </a:p>
          <a:p>
            <a:pPr>
              <a:spcBef>
                <a:spcPct val="50000"/>
              </a:spcBef>
            </a:pPr>
            <a:r>
              <a:rPr lang="en-US" sz="1900" b="1" dirty="0" smtClean="0"/>
              <a:t>Real Time Access:</a:t>
            </a:r>
          </a:p>
          <a:p>
            <a:pPr>
              <a:spcBef>
                <a:spcPct val="50000"/>
              </a:spcBef>
              <a:buFont typeface="Wingdings" pitchFamily="2" charset="2"/>
              <a:buChar char="Ø"/>
            </a:pPr>
            <a:r>
              <a:rPr lang="en-US" sz="1900" b="1" dirty="0" smtClean="0"/>
              <a:t>CIS</a:t>
            </a:r>
          </a:p>
          <a:p>
            <a:pPr>
              <a:spcBef>
                <a:spcPct val="50000"/>
              </a:spcBef>
              <a:buFont typeface="Wingdings" pitchFamily="2" charset="2"/>
              <a:buChar char="Ø"/>
            </a:pPr>
            <a:r>
              <a:rPr lang="en-US" sz="1900" b="1" dirty="0" smtClean="0"/>
              <a:t>Email</a:t>
            </a:r>
          </a:p>
          <a:p>
            <a:pPr>
              <a:spcBef>
                <a:spcPct val="50000"/>
              </a:spcBef>
              <a:buFont typeface="Wingdings" pitchFamily="2" charset="2"/>
              <a:buChar char="Ø"/>
            </a:pPr>
            <a:r>
              <a:rPr lang="en-US" sz="1900" b="1" dirty="0" smtClean="0"/>
              <a:t>Internet</a:t>
            </a:r>
          </a:p>
          <a:p>
            <a:pPr>
              <a:spcBef>
                <a:spcPct val="50000"/>
              </a:spcBef>
              <a:buFont typeface="Wingdings" pitchFamily="2" charset="2"/>
              <a:buChar char="Ø"/>
            </a:pPr>
            <a:r>
              <a:rPr lang="en-US" sz="1900" b="1" dirty="0" smtClean="0"/>
              <a:t>Network Files</a:t>
            </a:r>
          </a:p>
          <a:p>
            <a:pPr>
              <a:spcBef>
                <a:spcPct val="50000"/>
              </a:spcBef>
              <a:buFont typeface="Wingdings" pitchFamily="2" charset="2"/>
              <a:buChar char="Ø"/>
            </a:pPr>
            <a:r>
              <a:rPr lang="en-US" sz="1900" b="1" dirty="0" smtClean="0"/>
              <a:t>Intranet (NNECDAS)</a:t>
            </a:r>
          </a:p>
          <a:p>
            <a:pPr>
              <a:spcBef>
                <a:spcPct val="50000"/>
              </a:spcBef>
              <a:buFont typeface="Wingdings" pitchFamily="2" charset="2"/>
              <a:buNone/>
            </a:pPr>
            <a:r>
              <a:rPr lang="en-US" sz="1900" b="1" dirty="0" smtClean="0"/>
              <a:t>Daily Updates</a:t>
            </a:r>
          </a:p>
          <a:p>
            <a:pPr marL="342900" indent="-342900">
              <a:spcBef>
                <a:spcPct val="50000"/>
              </a:spcBef>
              <a:buFont typeface="Wingdings" pitchFamily="2" charset="2"/>
              <a:buChar char="Ø"/>
            </a:pPr>
            <a:r>
              <a:rPr lang="en-US" sz="1900" b="1" dirty="0" smtClean="0"/>
              <a:t>Mapping</a:t>
            </a:r>
          </a:p>
          <a:p>
            <a:pPr>
              <a:spcBef>
                <a:spcPct val="50000"/>
              </a:spcBef>
            </a:pPr>
            <a:endParaRPr lang="en-US" sz="1900" b="1" dirty="0"/>
          </a:p>
        </p:txBody>
      </p:sp>
      <p:pic>
        <p:nvPicPr>
          <p:cNvPr id="7176" name="Picture 8" descr="COOP26"/>
          <p:cNvPicPr>
            <a:picLocks noChangeAspect="1" noChangeArrowheads="1"/>
          </p:cNvPicPr>
          <p:nvPr/>
        </p:nvPicPr>
        <p:blipFill>
          <a:blip r:embed="rId3" cstate="print">
            <a:lum bright="-6000"/>
            <a:extLst>
              <a:ext uri="{28A0092B-C50C-407E-A947-70E740481C1C}">
                <a14:useLocalDpi xmlns:a14="http://schemas.microsoft.com/office/drawing/2010/main" val="0"/>
              </a:ext>
            </a:extLst>
          </a:blip>
          <a:srcRect/>
          <a:stretch>
            <a:fillRect/>
          </a:stretch>
        </p:blipFill>
        <p:spPr bwMode="auto">
          <a:xfrm>
            <a:off x="6562725" y="6242050"/>
            <a:ext cx="2581275" cy="6159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NNEC </a:t>
            </a:r>
            <a:r>
              <a:rPr lang="en-US" dirty="0"/>
              <a:t>S</a:t>
            </a:r>
            <a:r>
              <a:rPr lang="en-US" dirty="0" smtClean="0"/>
              <a:t>trategic Plan</a:t>
            </a:r>
          </a:p>
          <a:p>
            <a:r>
              <a:rPr lang="en-US" sz="2600" dirty="0" smtClean="0"/>
              <a:t>Mobile Workforce (2006)</a:t>
            </a:r>
            <a:endParaRPr lang="en-US" sz="2600" dirty="0"/>
          </a:p>
        </p:txBody>
      </p:sp>
    </p:spTree>
    <p:extLst>
      <p:ext uri="{BB962C8B-B14F-4D97-AF65-F5344CB8AC3E}">
        <p14:creationId xmlns:p14="http://schemas.microsoft.com/office/powerpoint/2010/main" val="3569854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NNEC – Pilot Deployment</a:t>
            </a:r>
            <a:endParaRPr lang="en-US" dirty="0"/>
          </a:p>
        </p:txBody>
      </p:sp>
      <p:sp>
        <p:nvSpPr>
          <p:cNvPr id="3" name="Content Placeholder 2"/>
          <p:cNvSpPr>
            <a:spLocks noGrp="1"/>
          </p:cNvSpPr>
          <p:nvPr>
            <p:ph idx="1"/>
          </p:nvPr>
        </p:nvSpPr>
        <p:spPr/>
        <p:txBody>
          <a:bodyPr>
            <a:normAutofit lnSpcReduction="10000"/>
          </a:bodyPr>
          <a:lstStyle/>
          <a:p>
            <a:r>
              <a:rPr lang="en-US" dirty="0" smtClean="0"/>
              <a:t>Have 11 iPad2’s on order thru Verizon</a:t>
            </a:r>
          </a:p>
          <a:p>
            <a:pPr lvl="1"/>
            <a:r>
              <a:rPr lang="en-US" dirty="0" smtClean="0"/>
              <a:t>All are 32GB w/ 3G</a:t>
            </a:r>
          </a:p>
          <a:p>
            <a:pPr lvl="1"/>
            <a:r>
              <a:rPr lang="en-US" dirty="0" smtClean="0"/>
              <a:t>Internet (3G or </a:t>
            </a:r>
            <a:r>
              <a:rPr lang="en-US" dirty="0" err="1" smtClean="0"/>
              <a:t>Mi</a:t>
            </a:r>
            <a:r>
              <a:rPr lang="en-US" dirty="0" smtClean="0"/>
              <a:t>-fi)</a:t>
            </a:r>
          </a:p>
          <a:p>
            <a:r>
              <a:rPr lang="en-US" dirty="0" smtClean="0"/>
              <a:t>Deployment</a:t>
            </a:r>
          </a:p>
          <a:p>
            <a:pPr lvl="1"/>
            <a:r>
              <a:rPr lang="en-US" dirty="0" smtClean="0"/>
              <a:t>2 - CSFR’s</a:t>
            </a:r>
          </a:p>
          <a:p>
            <a:pPr lvl="1"/>
            <a:r>
              <a:rPr lang="en-US" dirty="0"/>
              <a:t>4</a:t>
            </a:r>
            <a:r>
              <a:rPr lang="en-US" dirty="0" smtClean="0"/>
              <a:t> - Duty Supervisors</a:t>
            </a:r>
          </a:p>
          <a:p>
            <a:pPr lvl="1"/>
            <a:r>
              <a:rPr lang="en-US" dirty="0" smtClean="0"/>
              <a:t>1 - GM</a:t>
            </a:r>
          </a:p>
          <a:p>
            <a:pPr lvl="1"/>
            <a:r>
              <a:rPr lang="en-US" dirty="0" smtClean="0"/>
              <a:t>2 – IT</a:t>
            </a:r>
          </a:p>
          <a:p>
            <a:pPr lvl="1"/>
            <a:r>
              <a:rPr lang="en-US" dirty="0" smtClean="0"/>
              <a:t>2 - Managers</a:t>
            </a:r>
          </a:p>
          <a:p>
            <a:pPr lvl="1"/>
            <a:endParaRPr lang="en-US" dirty="0" smtClean="0"/>
          </a:p>
        </p:txBody>
      </p:sp>
    </p:spTree>
    <p:extLst>
      <p:ext uri="{BB962C8B-B14F-4D97-AF65-F5344CB8AC3E}">
        <p14:creationId xmlns:p14="http://schemas.microsoft.com/office/powerpoint/2010/main" val="2984475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NNEC – </a:t>
            </a:r>
            <a:r>
              <a:rPr lang="en-US" dirty="0" err="1" smtClean="0"/>
              <a:t>iPad</a:t>
            </a:r>
            <a:r>
              <a:rPr lang="en-US" dirty="0" smtClean="0"/>
              <a:t> Management</a:t>
            </a:r>
            <a:endParaRPr lang="en-US" dirty="0"/>
          </a:p>
        </p:txBody>
      </p:sp>
      <p:sp>
        <p:nvSpPr>
          <p:cNvPr id="3" name="Content Placeholder 2"/>
          <p:cNvSpPr>
            <a:spLocks noGrp="1"/>
          </p:cNvSpPr>
          <p:nvPr>
            <p:ph idx="1"/>
          </p:nvPr>
        </p:nvSpPr>
        <p:spPr/>
        <p:txBody>
          <a:bodyPr/>
          <a:lstStyle/>
          <a:p>
            <a:r>
              <a:rPr lang="en-US" dirty="0" smtClean="0"/>
              <a:t>iPhone Configuration Utility</a:t>
            </a:r>
          </a:p>
          <a:p>
            <a:r>
              <a:rPr lang="en-US" dirty="0" err="1" smtClean="0"/>
              <a:t>JamF</a:t>
            </a:r>
            <a:r>
              <a:rPr lang="en-US" dirty="0" smtClean="0"/>
              <a:t> Software Casper Suite for IOS</a:t>
            </a:r>
          </a:p>
          <a:p>
            <a:r>
              <a:rPr lang="en-US" dirty="0" smtClean="0"/>
              <a:t>Management of iTunes Accounts</a:t>
            </a:r>
          </a:p>
          <a:p>
            <a:r>
              <a:rPr lang="en-US" dirty="0" smtClean="0"/>
              <a:t>Funding for business vs. personal apps</a:t>
            </a:r>
          </a:p>
          <a:p>
            <a:endParaRPr lang="en-US" dirty="0" smtClean="0"/>
          </a:p>
          <a:p>
            <a:endParaRPr lang="en-US" dirty="0"/>
          </a:p>
        </p:txBody>
      </p:sp>
    </p:spTree>
    <p:extLst>
      <p:ext uri="{BB962C8B-B14F-4D97-AF65-F5344CB8AC3E}">
        <p14:creationId xmlns:p14="http://schemas.microsoft.com/office/powerpoint/2010/main" val="1401136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as an IT Managers Tool</a:t>
            </a:r>
            <a:endParaRPr lang="en-US" dirty="0"/>
          </a:p>
        </p:txBody>
      </p:sp>
      <p:sp>
        <p:nvSpPr>
          <p:cNvPr id="3" name="Content Placeholder 2"/>
          <p:cNvSpPr>
            <a:spLocks noGrp="1"/>
          </p:cNvSpPr>
          <p:nvPr>
            <p:ph idx="1"/>
          </p:nvPr>
        </p:nvSpPr>
        <p:spPr/>
        <p:txBody>
          <a:bodyPr/>
          <a:lstStyle/>
          <a:p>
            <a:r>
              <a:rPr lang="en-US" dirty="0" err="1" smtClean="0"/>
              <a:t>iPing</a:t>
            </a:r>
            <a:endParaRPr lang="en-US" dirty="0" smtClean="0"/>
          </a:p>
          <a:p>
            <a:r>
              <a:rPr lang="en-US" dirty="0" err="1" smtClean="0"/>
              <a:t>Vtrace</a:t>
            </a:r>
            <a:endParaRPr lang="en-US" dirty="0" smtClean="0"/>
          </a:p>
          <a:p>
            <a:r>
              <a:rPr lang="en-US" dirty="0" smtClean="0"/>
              <a:t>Speed Test</a:t>
            </a:r>
          </a:p>
          <a:p>
            <a:r>
              <a:rPr lang="en-US" dirty="0" err="1" smtClean="0"/>
              <a:t>Spiceworks</a:t>
            </a:r>
            <a:endParaRPr lang="en-US" dirty="0" smtClean="0"/>
          </a:p>
          <a:p>
            <a:r>
              <a:rPr lang="en-US" dirty="0" err="1" smtClean="0"/>
              <a:t>iDashboards</a:t>
            </a:r>
            <a:r>
              <a:rPr lang="en-US" dirty="0" smtClean="0"/>
              <a:t> (Coming Soon)</a:t>
            </a:r>
          </a:p>
          <a:p>
            <a:r>
              <a:rPr lang="en-US" dirty="0" smtClean="0"/>
              <a:t>VMware </a:t>
            </a:r>
            <a:r>
              <a:rPr lang="en-US" dirty="0" err="1" smtClean="0"/>
              <a:t>vSphere</a:t>
            </a:r>
            <a:r>
              <a:rPr lang="en-US" dirty="0" smtClean="0"/>
              <a:t> Client for </a:t>
            </a:r>
            <a:r>
              <a:rPr lang="en-US" dirty="0" err="1" smtClean="0"/>
              <a:t>iPad</a:t>
            </a:r>
            <a:endParaRPr lang="en-US" dirty="0" smtClean="0"/>
          </a:p>
          <a:p>
            <a:pPr marL="0" indent="0">
              <a:buNone/>
            </a:pPr>
            <a:endParaRPr lang="en-US" dirty="0"/>
          </a:p>
        </p:txBody>
      </p:sp>
    </p:spTree>
    <p:extLst>
      <p:ext uri="{BB962C8B-B14F-4D97-AF65-F5344CB8AC3E}">
        <p14:creationId xmlns:p14="http://schemas.microsoft.com/office/powerpoint/2010/main" val="2699089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as an IT Managers Tool</a:t>
            </a:r>
            <a:endParaRPr lang="en-US" dirty="0"/>
          </a:p>
        </p:txBody>
      </p:sp>
      <p:sp>
        <p:nvSpPr>
          <p:cNvPr id="3" name="Content Placeholder 2"/>
          <p:cNvSpPr>
            <a:spLocks noGrp="1"/>
          </p:cNvSpPr>
          <p:nvPr>
            <p:ph idx="1"/>
          </p:nvPr>
        </p:nvSpPr>
        <p:spPr/>
        <p:txBody>
          <a:bodyPr/>
          <a:lstStyle/>
          <a:p>
            <a:pPr marL="0" indent="0">
              <a:buNone/>
            </a:pPr>
            <a:r>
              <a:rPr lang="en-US" dirty="0" err="1" smtClean="0"/>
              <a:t>iPing</a:t>
            </a:r>
            <a:endParaRPr lang="en-US" dirty="0" smtClean="0"/>
          </a:p>
          <a:p>
            <a:pPr marL="0" indent="0">
              <a:buNone/>
            </a:pPr>
            <a:endParaRPr lang="en-US" dirty="0"/>
          </a:p>
        </p:txBody>
      </p:sp>
      <p:pic>
        <p:nvPicPr>
          <p:cNvPr id="22530" name="Picture 2" descr="C:\Users\mhyde\Dropbox\iP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52600"/>
            <a:ext cx="53340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399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as an IT Managers Tool</a:t>
            </a:r>
            <a:endParaRPr lang="en-US" dirty="0"/>
          </a:p>
        </p:txBody>
      </p:sp>
      <p:sp>
        <p:nvSpPr>
          <p:cNvPr id="3" name="Content Placeholder 2"/>
          <p:cNvSpPr>
            <a:spLocks noGrp="1"/>
          </p:cNvSpPr>
          <p:nvPr>
            <p:ph idx="1"/>
          </p:nvPr>
        </p:nvSpPr>
        <p:spPr/>
        <p:txBody>
          <a:bodyPr/>
          <a:lstStyle/>
          <a:p>
            <a:pPr marL="0" indent="0">
              <a:buNone/>
            </a:pPr>
            <a:r>
              <a:rPr lang="en-US" dirty="0" err="1" smtClean="0"/>
              <a:t>Vtrace</a:t>
            </a:r>
            <a:endParaRPr lang="en-US" dirty="0" smtClean="0"/>
          </a:p>
        </p:txBody>
      </p:sp>
      <p:pic>
        <p:nvPicPr>
          <p:cNvPr id="22531" name="Picture 3" descr="C:\Users\mhyde\Dropbox\iTr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496" y="1752600"/>
            <a:ext cx="5427133" cy="407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399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as an IT Managers Tool</a:t>
            </a:r>
            <a:endParaRPr lang="en-US" dirty="0"/>
          </a:p>
        </p:txBody>
      </p:sp>
      <p:sp>
        <p:nvSpPr>
          <p:cNvPr id="3" name="Content Placeholder 2"/>
          <p:cNvSpPr>
            <a:spLocks noGrp="1"/>
          </p:cNvSpPr>
          <p:nvPr>
            <p:ph idx="1"/>
          </p:nvPr>
        </p:nvSpPr>
        <p:spPr/>
        <p:txBody>
          <a:bodyPr/>
          <a:lstStyle/>
          <a:p>
            <a:pPr marL="0" indent="0">
              <a:buNone/>
            </a:pPr>
            <a:r>
              <a:rPr lang="en-US" dirty="0" smtClean="0"/>
              <a:t>Speed Test</a:t>
            </a:r>
          </a:p>
        </p:txBody>
      </p:sp>
      <p:pic>
        <p:nvPicPr>
          <p:cNvPr id="23554" name="Picture 2" descr="C:\Users\mhyde\Dropbox\Speed T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447800"/>
            <a:ext cx="3657600" cy="4876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91920" y="3244334"/>
            <a:ext cx="3160160" cy="369332"/>
          </a:xfrm>
          <a:prstGeom prst="rect">
            <a:avLst/>
          </a:prstGeom>
        </p:spPr>
        <p:txBody>
          <a:bodyPr wrap="none">
            <a:spAutoFit/>
          </a:bodyPr>
          <a:lstStyle/>
          <a:p>
            <a:r>
              <a:rPr lang="en-US" dirty="0" smtClean="0"/>
              <a:t>VMware </a:t>
            </a:r>
            <a:r>
              <a:rPr lang="en-US" dirty="0" err="1" smtClean="0"/>
              <a:t>vSphere</a:t>
            </a:r>
            <a:r>
              <a:rPr lang="en-US" dirty="0" smtClean="0"/>
              <a:t> Client for </a:t>
            </a:r>
            <a:r>
              <a:rPr lang="en-US" dirty="0" err="1" smtClean="0"/>
              <a:t>iPad</a:t>
            </a:r>
            <a:endParaRPr lang="en-US" dirty="0" smtClean="0"/>
          </a:p>
        </p:txBody>
      </p:sp>
    </p:spTree>
    <p:extLst>
      <p:ext uri="{BB962C8B-B14F-4D97-AF65-F5344CB8AC3E}">
        <p14:creationId xmlns:p14="http://schemas.microsoft.com/office/powerpoint/2010/main" val="1081399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as an IT Managers Tool</a:t>
            </a:r>
            <a:endParaRPr lang="en-US" dirty="0"/>
          </a:p>
        </p:txBody>
      </p:sp>
      <p:sp>
        <p:nvSpPr>
          <p:cNvPr id="3" name="Content Placeholder 2"/>
          <p:cNvSpPr>
            <a:spLocks noGrp="1"/>
          </p:cNvSpPr>
          <p:nvPr>
            <p:ph idx="1"/>
          </p:nvPr>
        </p:nvSpPr>
        <p:spPr/>
        <p:txBody>
          <a:bodyPr/>
          <a:lstStyle/>
          <a:p>
            <a:pPr marL="0" indent="0">
              <a:buNone/>
            </a:pPr>
            <a:r>
              <a:rPr lang="en-US" dirty="0" smtClean="0"/>
              <a:t>VMware </a:t>
            </a:r>
            <a:r>
              <a:rPr lang="en-US" dirty="0" err="1" smtClean="0"/>
              <a:t>vSphere</a:t>
            </a:r>
            <a:r>
              <a:rPr lang="en-US" dirty="0" smtClean="0"/>
              <a:t> Client for </a:t>
            </a:r>
            <a:r>
              <a:rPr lang="en-US" dirty="0" err="1" smtClean="0"/>
              <a:t>iPad</a:t>
            </a:r>
            <a:r>
              <a:rPr lang="en-US" dirty="0" smtClean="0"/>
              <a:t> </a:t>
            </a:r>
            <a:r>
              <a:rPr lang="en-US" sz="2000" dirty="0" smtClean="0"/>
              <a:t>(released 3/23/2011)</a:t>
            </a:r>
          </a:p>
          <a:p>
            <a:pPr marL="0" indent="0">
              <a:buNone/>
            </a:pPr>
            <a:endParaRPr lang="en-US" dirty="0"/>
          </a:p>
        </p:txBody>
      </p:sp>
      <p:pic>
        <p:nvPicPr>
          <p:cNvPr id="24578" name="Picture 2" descr="C:\Users\mhyde\Dropbox\VMware\ESX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4775" y="2209799"/>
            <a:ext cx="2740025" cy="2055019"/>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descr="C:\Users\mhyde\Dropbox\VMware\Hos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8" y="2209800"/>
            <a:ext cx="2743202" cy="2057403"/>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C:\Users\mhyde\Dropbox\VMware\NNEC-AMR2 performan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5765" y="4617211"/>
            <a:ext cx="2739035" cy="2054277"/>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5" descr="C:\Users\mhyde\Dropbox\VMware\NNEC-AMR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599" y="4604347"/>
            <a:ext cx="2743201"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672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as Member Tool</a:t>
            </a:r>
            <a:endParaRPr lang="en-US" dirty="0"/>
          </a:p>
        </p:txBody>
      </p:sp>
      <p:sp>
        <p:nvSpPr>
          <p:cNvPr id="3" name="Content Placeholder 2"/>
          <p:cNvSpPr>
            <a:spLocks noGrp="1"/>
          </p:cNvSpPr>
          <p:nvPr>
            <p:ph idx="1"/>
          </p:nvPr>
        </p:nvSpPr>
        <p:spPr/>
        <p:txBody>
          <a:bodyPr/>
          <a:lstStyle/>
          <a:p>
            <a:pPr marL="0" indent="0" algn="ctr">
              <a:buNone/>
            </a:pPr>
            <a:r>
              <a:rPr lang="en-US" dirty="0" smtClean="0"/>
              <a:t>Co-op Connections card app </a:t>
            </a:r>
            <a:r>
              <a:rPr lang="en-US" sz="2000" dirty="0" smtClean="0"/>
              <a:t>(Released 3/23/2011)</a:t>
            </a:r>
          </a:p>
          <a:p>
            <a:pPr marL="0" indent="0">
              <a:buNone/>
            </a:pPr>
            <a:r>
              <a:rPr lang="en-US" sz="2000" dirty="0"/>
              <a:t>http://www.ect.coop/industry/business-finance/new-app-for-saving-money</a:t>
            </a:r>
            <a:endParaRPr lang="en-US" sz="2000" dirty="0" smtClean="0"/>
          </a:p>
          <a:p>
            <a:pPr marL="0" indent="0">
              <a:buNone/>
            </a:pPr>
            <a:endParaRPr lang="en-US" dirty="0"/>
          </a:p>
        </p:txBody>
      </p:sp>
      <p:pic>
        <p:nvPicPr>
          <p:cNvPr id="1029" name="Picture 5" descr="C:\Users\mhyde\Dropbox\Coop Connections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4746633"/>
            <a:ext cx="1143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hyde\Dropbox\Coop Connections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999205"/>
            <a:ext cx="1219201" cy="174597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hyde\Dropbox\Coop Connections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4048661"/>
            <a:ext cx="1302861" cy="18637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mhyde\Dropbox\Coop Connections\EC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552843"/>
            <a:ext cx="2227780" cy="2192338"/>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mhyde\Dropbox\Coop Connections\Coop Connections 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3425831"/>
            <a:ext cx="2133600" cy="28448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mhyde\Dropbox\Coop Connections\iPhon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0201" y="2793506"/>
            <a:ext cx="1895977" cy="1005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997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NNEC – </a:t>
            </a:r>
            <a:r>
              <a:rPr lang="en-US" dirty="0" err="1" smtClean="0"/>
              <a:t>iPad</a:t>
            </a:r>
            <a:r>
              <a:rPr lang="en-US" dirty="0" smtClean="0"/>
              <a:t> &amp; Virtualization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PCOIP </a:t>
            </a:r>
            <a:r>
              <a:rPr lang="en-US" dirty="0" smtClean="0">
                <a:solidFill>
                  <a:srgbClr val="FF0000"/>
                </a:solidFill>
              </a:rPr>
              <a:t>–</a:t>
            </a:r>
            <a:r>
              <a:rPr lang="en-US" dirty="0" smtClean="0"/>
              <a:t> Desktop Virtualization </a:t>
            </a:r>
            <a:r>
              <a:rPr lang="en-US" dirty="0" smtClean="0">
                <a:solidFill>
                  <a:srgbClr val="FF0000"/>
                </a:solidFill>
              </a:rPr>
              <a:t>–</a:t>
            </a:r>
            <a:r>
              <a:rPr lang="en-US" dirty="0" smtClean="0"/>
              <a:t> Virtual Desktop</a:t>
            </a:r>
          </a:p>
          <a:p>
            <a:pPr marL="0" indent="0">
              <a:buNone/>
            </a:pPr>
            <a:r>
              <a:rPr lang="en-US" dirty="0" smtClean="0"/>
              <a:t>Virtual Desktops can be accessed by:</a:t>
            </a:r>
          </a:p>
          <a:p>
            <a:r>
              <a:rPr lang="en-US" sz="2400" dirty="0" smtClean="0"/>
              <a:t>Windows Client</a:t>
            </a:r>
          </a:p>
          <a:p>
            <a:r>
              <a:rPr lang="en-US" sz="2400" dirty="0" smtClean="0"/>
              <a:t>MAC Client</a:t>
            </a:r>
          </a:p>
          <a:p>
            <a:r>
              <a:rPr lang="en-US" sz="2400" dirty="0" smtClean="0"/>
              <a:t>iPhone</a:t>
            </a:r>
          </a:p>
          <a:p>
            <a:r>
              <a:rPr lang="en-US" sz="2400" dirty="0" smtClean="0"/>
              <a:t>Thin Client (Currently testing Dell FX100)</a:t>
            </a:r>
          </a:p>
          <a:p>
            <a:r>
              <a:rPr lang="en-US" sz="2400" dirty="0" err="1" smtClean="0"/>
              <a:t>iPad</a:t>
            </a:r>
            <a:r>
              <a:rPr lang="en-US" sz="2400" dirty="0" smtClean="0"/>
              <a:t> via VMware View or Wyse Pocket Cloud</a:t>
            </a:r>
          </a:p>
          <a:p>
            <a:endParaRPr lang="en-US" sz="2400" dirty="0" smtClean="0"/>
          </a:p>
          <a:p>
            <a:endParaRPr lang="en-US" dirty="0"/>
          </a:p>
        </p:txBody>
      </p:sp>
    </p:spTree>
    <p:extLst>
      <p:ext uri="{BB962C8B-B14F-4D97-AF65-F5344CB8AC3E}">
        <p14:creationId xmlns:p14="http://schemas.microsoft.com/office/powerpoint/2010/main" val="3431783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NNEC – </a:t>
            </a:r>
            <a:r>
              <a:rPr lang="en-US" dirty="0" err="1" smtClean="0"/>
              <a:t>iPad</a:t>
            </a:r>
            <a:r>
              <a:rPr lang="en-US" dirty="0" smtClean="0"/>
              <a:t> &amp; Virtualization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PCOIP </a:t>
            </a:r>
            <a:r>
              <a:rPr lang="en-US" dirty="0" smtClean="0">
                <a:solidFill>
                  <a:srgbClr val="FF0000"/>
                </a:solidFill>
              </a:rPr>
              <a:t>–</a:t>
            </a:r>
            <a:r>
              <a:rPr lang="en-US" dirty="0" smtClean="0"/>
              <a:t> Desktop Virtualization </a:t>
            </a:r>
            <a:r>
              <a:rPr lang="en-US" dirty="0" smtClean="0">
                <a:solidFill>
                  <a:srgbClr val="FF0000"/>
                </a:solidFill>
              </a:rPr>
              <a:t>–</a:t>
            </a:r>
            <a:r>
              <a:rPr lang="en-US" dirty="0" smtClean="0"/>
              <a:t> Virtual Desktop</a:t>
            </a:r>
          </a:p>
          <a:p>
            <a:pPr marL="0" indent="0">
              <a:buNone/>
            </a:pPr>
            <a:r>
              <a:rPr lang="en-US" sz="2400" dirty="0" smtClean="0"/>
              <a:t>Thin Client (Currently testing Dell FX100)</a:t>
            </a:r>
          </a:p>
          <a:p>
            <a:r>
              <a:rPr lang="en-US" sz="2400" dirty="0" smtClean="0"/>
              <a:t>Ability to run Windows</a:t>
            </a:r>
          </a:p>
          <a:p>
            <a:r>
              <a:rPr lang="en-US" sz="2400" dirty="0" smtClean="0"/>
              <a:t>Unique IP</a:t>
            </a:r>
          </a:p>
          <a:p>
            <a:r>
              <a:rPr lang="en-US" sz="2400" dirty="0" smtClean="0"/>
              <a:t>Audio</a:t>
            </a:r>
          </a:p>
          <a:p>
            <a:r>
              <a:rPr lang="en-US" sz="2400" dirty="0" smtClean="0"/>
              <a:t>USB</a:t>
            </a:r>
          </a:p>
          <a:p>
            <a:r>
              <a:rPr lang="en-US" sz="2400" dirty="0" smtClean="0"/>
              <a:t>Multiple </a:t>
            </a:r>
            <a:r>
              <a:rPr lang="en-US" sz="2400" dirty="0" smtClean="0"/>
              <a:t>Monitors</a:t>
            </a:r>
          </a:p>
          <a:p>
            <a:pPr marL="0" indent="0">
              <a:buNone/>
            </a:pPr>
            <a:endParaRPr lang="en-US" sz="2400" dirty="0" smtClean="0"/>
          </a:p>
          <a:p>
            <a:pPr marL="0" indent="0">
              <a:buNone/>
            </a:pPr>
            <a:r>
              <a:rPr lang="en-US" sz="2400" dirty="0" smtClean="0"/>
              <a:t>Speed – VD’s run on ESX server, utilizing SSD drives</a:t>
            </a:r>
            <a:endParaRPr lang="en-US" sz="2400" dirty="0" smtClean="0"/>
          </a:p>
          <a:p>
            <a:endParaRPr lang="en-US" dirty="0"/>
          </a:p>
        </p:txBody>
      </p:sp>
    </p:spTree>
    <p:extLst>
      <p:ext uri="{BB962C8B-B14F-4D97-AF65-F5344CB8AC3E}">
        <p14:creationId xmlns:p14="http://schemas.microsoft.com/office/powerpoint/2010/main" val="1620404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Mobile Data Requirements</a:t>
            </a:r>
            <a:br>
              <a:rPr lang="en-US" dirty="0" smtClean="0"/>
            </a:br>
            <a:r>
              <a:rPr lang="en-US" dirty="0" smtClean="0"/>
              <a:t>(Strategic Action Plan 2006)</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05192642"/>
              </p:ext>
            </p:extLst>
          </p:nvPr>
        </p:nvGraphicFramePr>
        <p:xfrm>
          <a:off x="457200" y="1676400"/>
          <a:ext cx="8458200" cy="4416901"/>
        </p:xfrm>
        <a:graphic>
          <a:graphicData uri="http://schemas.openxmlformats.org/drawingml/2006/table">
            <a:tbl>
              <a:tblPr firstRow="1" bandRow="1">
                <a:tableStyleId>{21E4AEA4-8DFA-4A89-87EB-49C32662AFE0}</a:tableStyleId>
              </a:tblPr>
              <a:tblGrid>
                <a:gridCol w="3276600"/>
                <a:gridCol w="1905000"/>
                <a:gridCol w="1600200"/>
                <a:gridCol w="1676400"/>
              </a:tblGrid>
              <a:tr h="0">
                <a:tc>
                  <a:txBody>
                    <a:bodyPr/>
                    <a:lstStyle/>
                    <a:p>
                      <a:endParaRPr lang="en-US" sz="1800" dirty="0">
                        <a:solidFill>
                          <a:srgbClr val="006600"/>
                        </a:solidFill>
                      </a:endParaRPr>
                    </a:p>
                  </a:txBody>
                  <a:tcPr marT="45718" marB="45718" anchor="ctr" anchorCtr="1">
                    <a:solidFill>
                      <a:schemeClr val="bg1">
                        <a:alpha val="0"/>
                      </a:schemeClr>
                    </a:solidFill>
                  </a:tcPr>
                </a:tc>
                <a:tc>
                  <a:txBody>
                    <a:bodyPr/>
                    <a:lstStyle/>
                    <a:p>
                      <a:r>
                        <a:rPr lang="en-US" sz="1800" dirty="0" smtClean="0">
                          <a:solidFill>
                            <a:srgbClr val="006600"/>
                          </a:solidFill>
                        </a:rPr>
                        <a:t>Customer</a:t>
                      </a:r>
                      <a:r>
                        <a:rPr lang="en-US" sz="1800" baseline="0" dirty="0" smtClean="0">
                          <a:solidFill>
                            <a:srgbClr val="006600"/>
                          </a:solidFill>
                        </a:rPr>
                        <a:t> Service</a:t>
                      </a:r>
                      <a:endParaRPr lang="en-US" sz="1800" dirty="0">
                        <a:solidFill>
                          <a:srgbClr val="006600"/>
                        </a:solidFill>
                      </a:endParaRPr>
                    </a:p>
                  </a:txBody>
                  <a:tcPr marT="45718" marB="45718" anchor="ctr" anchorCtr="1">
                    <a:solidFill>
                      <a:schemeClr val="bg1">
                        <a:alpha val="0"/>
                      </a:schemeClr>
                    </a:solidFill>
                  </a:tcPr>
                </a:tc>
                <a:tc>
                  <a:txBody>
                    <a:bodyPr/>
                    <a:lstStyle/>
                    <a:p>
                      <a:r>
                        <a:rPr lang="en-US" sz="1800" dirty="0" smtClean="0">
                          <a:solidFill>
                            <a:srgbClr val="006600"/>
                          </a:solidFill>
                        </a:rPr>
                        <a:t>Engineering</a:t>
                      </a:r>
                      <a:endParaRPr lang="en-US" sz="1800" dirty="0">
                        <a:solidFill>
                          <a:srgbClr val="006600"/>
                        </a:solidFill>
                      </a:endParaRPr>
                    </a:p>
                  </a:txBody>
                  <a:tcPr marT="45718" marB="45718" anchor="ctr" anchorCtr="1">
                    <a:solidFill>
                      <a:schemeClr val="bg1">
                        <a:alpha val="0"/>
                      </a:schemeClr>
                    </a:solidFill>
                  </a:tcPr>
                </a:tc>
                <a:tc>
                  <a:txBody>
                    <a:bodyPr/>
                    <a:lstStyle/>
                    <a:p>
                      <a:r>
                        <a:rPr lang="en-US" sz="1800" dirty="0" smtClean="0">
                          <a:solidFill>
                            <a:srgbClr val="006600"/>
                          </a:solidFill>
                        </a:rPr>
                        <a:t>Operations</a:t>
                      </a:r>
                      <a:endParaRPr lang="en-US" sz="1800" dirty="0">
                        <a:solidFill>
                          <a:srgbClr val="006600"/>
                        </a:solidFill>
                      </a:endParaRPr>
                    </a:p>
                  </a:txBody>
                  <a:tcPr marT="45718" marB="45718" anchor="ctr" anchorCtr="1">
                    <a:solidFill>
                      <a:schemeClr val="bg1">
                        <a:alpha val="0"/>
                      </a:schemeClr>
                    </a:solidFill>
                  </a:tcPr>
                </a:tc>
              </a:tr>
              <a:tr h="365743">
                <a:tc>
                  <a:txBody>
                    <a:bodyPr/>
                    <a:lstStyle/>
                    <a:p>
                      <a:r>
                        <a:rPr lang="en-US" sz="1800" b="1" dirty="0" smtClean="0">
                          <a:solidFill>
                            <a:srgbClr val="006600"/>
                          </a:solidFill>
                        </a:rPr>
                        <a:t>CIS Data</a:t>
                      </a:r>
                      <a:endParaRPr lang="en-US" sz="1800" b="1" dirty="0">
                        <a:solidFill>
                          <a:srgbClr val="006600"/>
                        </a:solidFill>
                      </a:endParaRPr>
                    </a:p>
                  </a:txBody>
                  <a:tcPr marT="45718" marB="45718" anchor="ctr" anchorCtr="1">
                    <a:solidFill>
                      <a:schemeClr val="bg1">
                        <a:alpha val="0"/>
                      </a:schemeClr>
                    </a:solidFill>
                  </a:tcPr>
                </a:tc>
                <a:tc>
                  <a:txBody>
                    <a:bodyPr/>
                    <a:lstStyle/>
                    <a:p>
                      <a:pPr algn="ctr"/>
                      <a:r>
                        <a:rPr lang="en-US" sz="180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c>
                  <a:txBody>
                    <a:bodyPr/>
                    <a:lstStyle/>
                    <a:p>
                      <a:pPr algn="ctr"/>
                      <a:r>
                        <a:rPr lang="en-US" sz="180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r>
              <a:tr h="365743">
                <a:tc>
                  <a:txBody>
                    <a:bodyPr/>
                    <a:lstStyle/>
                    <a:p>
                      <a:r>
                        <a:rPr lang="en-US" sz="1800" b="1" dirty="0" smtClean="0">
                          <a:solidFill>
                            <a:srgbClr val="006600"/>
                          </a:solidFill>
                        </a:rPr>
                        <a:t>Email/Calendar</a:t>
                      </a:r>
                      <a:endParaRPr lang="en-US" sz="1800" b="1" dirty="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r>
              <a:tr h="365743">
                <a:tc>
                  <a:txBody>
                    <a:bodyPr/>
                    <a:lstStyle/>
                    <a:p>
                      <a:r>
                        <a:rPr lang="en-US" sz="1800" b="1" dirty="0" smtClean="0">
                          <a:solidFill>
                            <a:srgbClr val="006600"/>
                          </a:solidFill>
                        </a:rPr>
                        <a:t>Intranet</a:t>
                      </a: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r>
              <a:tr h="365743">
                <a:tc>
                  <a:txBody>
                    <a:bodyPr/>
                    <a:lstStyle/>
                    <a:p>
                      <a:r>
                        <a:rPr lang="en-US" sz="1800" b="1" dirty="0" smtClean="0">
                          <a:solidFill>
                            <a:srgbClr val="006600"/>
                          </a:solidFill>
                        </a:rPr>
                        <a:t>Mapping/Viewer</a:t>
                      </a:r>
                      <a:endParaRPr lang="en-US" sz="1800" b="1" dirty="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r>
              <a:tr h="365743">
                <a:tc>
                  <a:txBody>
                    <a:bodyPr/>
                    <a:lstStyle/>
                    <a:p>
                      <a:r>
                        <a:rPr lang="en-US" sz="1800" b="1" dirty="0" smtClean="0">
                          <a:solidFill>
                            <a:srgbClr val="006600"/>
                          </a:solidFill>
                        </a:rPr>
                        <a:t>Meter</a:t>
                      </a:r>
                      <a:r>
                        <a:rPr lang="en-US" sz="1800" b="1" baseline="0" dirty="0" smtClean="0">
                          <a:solidFill>
                            <a:srgbClr val="006600"/>
                          </a:solidFill>
                        </a:rPr>
                        <a:t> Ping/Read</a:t>
                      </a:r>
                      <a:endParaRPr lang="en-US" sz="1800" b="1" dirty="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c>
                  <a:txBody>
                    <a:bodyPr/>
                    <a:lstStyle/>
                    <a:p>
                      <a:pPr algn="ctr"/>
                      <a:endParaRPr lang="en-US" sz="1800" dirty="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r>
              <a:tr h="393585">
                <a:tc>
                  <a:txBody>
                    <a:bodyPr/>
                    <a:lstStyle/>
                    <a:p>
                      <a:r>
                        <a:rPr lang="en-US" sz="1800" b="1" dirty="0" smtClean="0">
                          <a:solidFill>
                            <a:srgbClr val="006600"/>
                          </a:solidFill>
                        </a:rPr>
                        <a:t>Damage Assessment</a:t>
                      </a:r>
                      <a:endParaRPr lang="en-US" sz="1800" b="1" dirty="0">
                        <a:solidFill>
                          <a:srgbClr val="006600"/>
                        </a:solidFill>
                      </a:endParaRPr>
                    </a:p>
                  </a:txBody>
                  <a:tcPr marT="45718" marB="45718" anchor="ctr" anchorCtr="1">
                    <a:solidFill>
                      <a:schemeClr val="bg1">
                        <a:alpha val="0"/>
                      </a:schemeClr>
                    </a:solidFill>
                  </a:tcPr>
                </a:tc>
                <a:tc>
                  <a:txBody>
                    <a:bodyPr/>
                    <a:lstStyle/>
                    <a:p>
                      <a:pPr algn="ctr"/>
                      <a:endParaRPr lang="en-US" sz="1800" b="1" dirty="0">
                        <a:solidFill>
                          <a:srgbClr val="006600"/>
                        </a:solidFill>
                      </a:endParaRPr>
                    </a:p>
                  </a:txBody>
                  <a:tcPr marT="45718" marB="45718" anchor="ctr" anchorCtr="1">
                    <a:solidFill>
                      <a:schemeClr val="bg1">
                        <a:alpha val="0"/>
                      </a:schemeClr>
                    </a:solidFill>
                  </a:tcPr>
                </a:tc>
                <a:tc>
                  <a:txBody>
                    <a:bodyPr/>
                    <a:lstStyle/>
                    <a:p>
                      <a:pPr algn="ctr"/>
                      <a:endParaRPr lang="en-US" sz="1800" dirty="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r>
              <a:tr h="365743">
                <a:tc>
                  <a:txBody>
                    <a:bodyPr/>
                    <a:lstStyle/>
                    <a:p>
                      <a:r>
                        <a:rPr lang="en-US" sz="1800" b="1" dirty="0" smtClean="0">
                          <a:solidFill>
                            <a:srgbClr val="006600"/>
                          </a:solidFill>
                        </a:rPr>
                        <a:t>Outage System</a:t>
                      </a:r>
                      <a:endParaRPr lang="en-US" sz="1800" b="1" dirty="0">
                        <a:solidFill>
                          <a:srgbClr val="006600"/>
                        </a:solidFill>
                      </a:endParaRPr>
                    </a:p>
                  </a:txBody>
                  <a:tcPr marT="45718" marB="45718" anchor="ctr" anchorCtr="1">
                    <a:solidFill>
                      <a:schemeClr val="bg1">
                        <a:alpha val="0"/>
                      </a:schemeClr>
                    </a:solidFill>
                  </a:tcPr>
                </a:tc>
                <a:tc>
                  <a:txBody>
                    <a:bodyPr/>
                    <a:lstStyle/>
                    <a:p>
                      <a:pPr algn="ctr"/>
                      <a:endParaRPr lang="en-US" sz="1800">
                        <a:solidFill>
                          <a:srgbClr val="006600"/>
                        </a:solidFill>
                      </a:endParaRPr>
                    </a:p>
                  </a:txBody>
                  <a:tcPr marT="45718" marB="45718" anchor="ctr" anchorCtr="1">
                    <a:solidFill>
                      <a:schemeClr val="bg1">
                        <a:alpha val="0"/>
                      </a:schemeClr>
                    </a:solidFill>
                  </a:tcPr>
                </a:tc>
                <a:tc>
                  <a:txBody>
                    <a:bodyPr/>
                    <a:lstStyle/>
                    <a:p>
                      <a:pPr algn="ctr"/>
                      <a:endParaRPr lang="en-US" sz="1800" dirty="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r>
              <a:tr h="365743">
                <a:tc>
                  <a:txBody>
                    <a:bodyPr/>
                    <a:lstStyle/>
                    <a:p>
                      <a:r>
                        <a:rPr lang="en-US" sz="1800" b="1" dirty="0" smtClean="0">
                          <a:solidFill>
                            <a:srgbClr val="006600"/>
                          </a:solidFill>
                        </a:rPr>
                        <a:t>Network</a:t>
                      </a:r>
                      <a:r>
                        <a:rPr lang="en-US" sz="1800" b="1" baseline="0" dirty="0" smtClean="0">
                          <a:solidFill>
                            <a:srgbClr val="006600"/>
                          </a:solidFill>
                        </a:rPr>
                        <a:t> Files/Programs</a:t>
                      </a:r>
                      <a:endParaRPr lang="en-US" sz="1800" b="1" dirty="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r>
              <a:tr h="365743">
                <a:tc>
                  <a:txBody>
                    <a:bodyPr/>
                    <a:lstStyle/>
                    <a:p>
                      <a:r>
                        <a:rPr lang="en-US" sz="1800" dirty="0" smtClean="0">
                          <a:solidFill>
                            <a:srgbClr val="006600"/>
                          </a:solidFill>
                        </a:rPr>
                        <a:t>Printing/Copy</a:t>
                      </a:r>
                      <a:endParaRPr lang="en-US" sz="1800" dirty="0">
                        <a:solidFill>
                          <a:srgbClr val="006600"/>
                        </a:solidFill>
                      </a:endParaRPr>
                    </a:p>
                  </a:txBody>
                  <a:tcPr marT="45718" marB="45718" anchor="ctr" anchorCtr="1">
                    <a:solidFill>
                      <a:schemeClr val="bg1">
                        <a:alpha val="0"/>
                      </a:schemeClr>
                    </a:solidFill>
                  </a:tcPr>
                </a:tc>
                <a:tc>
                  <a:txBody>
                    <a:bodyPr/>
                    <a:lstStyle/>
                    <a:p>
                      <a:pPr algn="ctr"/>
                      <a:endParaRPr lang="en-US" sz="180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c>
                  <a:txBody>
                    <a:bodyPr/>
                    <a:lstStyle/>
                    <a:p>
                      <a:pPr algn="ctr"/>
                      <a:endParaRPr lang="en-US" sz="1800" dirty="0">
                        <a:solidFill>
                          <a:srgbClr val="006600"/>
                        </a:solidFill>
                      </a:endParaRPr>
                    </a:p>
                  </a:txBody>
                  <a:tcPr marT="45718" marB="45718" anchor="ctr" anchorCtr="1">
                    <a:solidFill>
                      <a:schemeClr val="bg1">
                        <a:alpha val="0"/>
                      </a:schemeClr>
                    </a:solidFill>
                  </a:tcPr>
                </a:tc>
              </a:tr>
              <a:tr h="365743">
                <a:tc>
                  <a:txBody>
                    <a:bodyPr/>
                    <a:lstStyle/>
                    <a:p>
                      <a:r>
                        <a:rPr lang="en-US" sz="1800" dirty="0" smtClean="0">
                          <a:solidFill>
                            <a:srgbClr val="006600"/>
                          </a:solidFill>
                        </a:rPr>
                        <a:t>AVL (Crews)</a:t>
                      </a:r>
                      <a:endParaRPr lang="en-US" sz="1800" dirty="0">
                        <a:solidFill>
                          <a:srgbClr val="006600"/>
                        </a:solidFill>
                      </a:endParaRPr>
                    </a:p>
                  </a:txBody>
                  <a:tcPr marT="45718" marB="45718" anchor="ctr" anchorCtr="1">
                    <a:solidFill>
                      <a:schemeClr val="bg1">
                        <a:alpha val="0"/>
                      </a:schemeClr>
                    </a:solidFill>
                  </a:tcPr>
                </a:tc>
                <a:tc>
                  <a:txBody>
                    <a:bodyPr/>
                    <a:lstStyle/>
                    <a:p>
                      <a:endParaRPr lang="en-US" sz="1800" dirty="0">
                        <a:solidFill>
                          <a:srgbClr val="006600"/>
                        </a:solidFill>
                      </a:endParaRPr>
                    </a:p>
                  </a:txBody>
                  <a:tcPr marT="45718" marB="45718" anchor="ctr" anchorCtr="1">
                    <a:solidFill>
                      <a:schemeClr val="bg1">
                        <a:alpha val="0"/>
                      </a:schemeClr>
                    </a:solidFill>
                  </a:tcPr>
                </a:tc>
                <a:tc>
                  <a:txBody>
                    <a:bodyPr/>
                    <a:lstStyle/>
                    <a:p>
                      <a:endParaRPr lang="en-US" sz="1800" dirty="0">
                        <a:solidFill>
                          <a:srgbClr val="006600"/>
                        </a:solidFill>
                      </a:endParaRPr>
                    </a:p>
                  </a:txBody>
                  <a:tcPr marT="45718" marB="45718" anchor="ctr" anchorCtr="1">
                    <a:solidFill>
                      <a:schemeClr val="bg1">
                        <a:alpha val="0"/>
                      </a:schemeClr>
                    </a:solidFill>
                  </a:tcPr>
                </a:tc>
                <a:tc>
                  <a:txBody>
                    <a:bodyPr/>
                    <a:lstStyle/>
                    <a:p>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r>
              <a:tr h="365743">
                <a:tc>
                  <a:txBody>
                    <a:bodyPr/>
                    <a:lstStyle/>
                    <a:p>
                      <a:r>
                        <a:rPr lang="en-US" sz="1800" dirty="0" smtClean="0">
                          <a:solidFill>
                            <a:srgbClr val="006600"/>
                          </a:solidFill>
                        </a:rPr>
                        <a:t>Cameras</a:t>
                      </a:r>
                      <a:endParaRPr lang="en-US" sz="1800" dirty="0">
                        <a:solidFill>
                          <a:srgbClr val="006600"/>
                        </a:solidFill>
                      </a:endParaRPr>
                    </a:p>
                  </a:txBody>
                  <a:tcPr marT="45718" marB="45718" anchor="ctr" anchorCtr="1">
                    <a:solidFill>
                      <a:schemeClr val="bg1">
                        <a:alpha val="0"/>
                      </a:schemeClr>
                    </a:solidFill>
                  </a:tcPr>
                </a:tc>
                <a:tc>
                  <a:txBody>
                    <a:bodyPr/>
                    <a:lstStyle/>
                    <a:p>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c>
                  <a:txBody>
                    <a:bodyPr/>
                    <a:lstStyle/>
                    <a:p>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c>
                  <a:txBody>
                    <a:bodyPr/>
                    <a:lstStyle/>
                    <a:p>
                      <a:endParaRPr lang="en-US" sz="1800" dirty="0">
                        <a:solidFill>
                          <a:srgbClr val="006600"/>
                        </a:solidFill>
                      </a:endParaRPr>
                    </a:p>
                  </a:txBody>
                  <a:tcPr marT="45718" marB="45718" anchor="ctr" anchorCtr="1">
                    <a:solidFill>
                      <a:schemeClr val="bg1">
                        <a:alpha val="0"/>
                      </a:schemeClr>
                    </a:solidFill>
                  </a:tcPr>
                </a:tc>
              </a:tr>
            </a:tbl>
          </a:graphicData>
        </a:graphic>
      </p:graphicFrame>
    </p:spTree>
    <p:extLst>
      <p:ext uri="{BB962C8B-B14F-4D97-AF65-F5344CB8AC3E}">
        <p14:creationId xmlns:p14="http://schemas.microsoft.com/office/powerpoint/2010/main" val="26888965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NNEC – </a:t>
            </a:r>
            <a:r>
              <a:rPr lang="en-US" dirty="0" err="1" smtClean="0"/>
              <a:t>iPad</a:t>
            </a:r>
            <a:r>
              <a:rPr lang="en-US" dirty="0" smtClean="0"/>
              <a:t> &amp; Virtualization</a:t>
            </a:r>
            <a:endParaRPr lang="en-US" dirty="0"/>
          </a:p>
        </p:txBody>
      </p:sp>
      <p:sp>
        <p:nvSpPr>
          <p:cNvPr id="3" name="Content Placeholder 2"/>
          <p:cNvSpPr>
            <a:spLocks noGrp="1"/>
          </p:cNvSpPr>
          <p:nvPr>
            <p:ph idx="1"/>
          </p:nvPr>
        </p:nvSpPr>
        <p:spPr>
          <a:xfrm>
            <a:off x="457200" y="1600201"/>
            <a:ext cx="8229600" cy="457200"/>
          </a:xfrm>
        </p:spPr>
        <p:txBody>
          <a:bodyPr>
            <a:normAutofit/>
          </a:bodyPr>
          <a:lstStyle/>
          <a:p>
            <a:pPr marL="0" indent="0">
              <a:buNone/>
            </a:pPr>
            <a:r>
              <a:rPr lang="en-US" sz="2000" dirty="0" smtClean="0"/>
              <a:t>Virtual Desktop, on </a:t>
            </a:r>
            <a:r>
              <a:rPr lang="en-US" sz="2000" dirty="0" err="1" smtClean="0"/>
              <a:t>iPad</a:t>
            </a:r>
            <a:r>
              <a:rPr lang="en-US" sz="2000" dirty="0" smtClean="0"/>
              <a:t>, using VMware View (3/9/2011)</a:t>
            </a:r>
          </a:p>
          <a:p>
            <a:endParaRPr lang="en-US" sz="2400" dirty="0" smtClean="0"/>
          </a:p>
          <a:p>
            <a:endParaRPr lang="en-US" dirty="0"/>
          </a:p>
        </p:txBody>
      </p:sp>
      <p:pic>
        <p:nvPicPr>
          <p:cNvPr id="25602" name="Picture 2" descr="C:\Users\mhyde\Dropbox\Virtual Deskto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816" y="2209800"/>
            <a:ext cx="25146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descr="C:\Users\mhyde\Dropbox\Virtual Deskto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667000"/>
            <a:ext cx="28956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C:\Users\mhyde\Dropbox\Virtual Desktop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3657600"/>
            <a:ext cx="297180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25605" name="Picture 5" descr="C:\Users\mhyde\Dropbox\Virtual Desktop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4267200"/>
            <a:ext cx="2819400" cy="211455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3124200" y="2240480"/>
            <a:ext cx="6019800"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smtClean="0"/>
              <a:t>Normal Desktop</a:t>
            </a:r>
          </a:p>
          <a:p>
            <a:endParaRPr lang="en-US" sz="2400" dirty="0" smtClean="0"/>
          </a:p>
          <a:p>
            <a:endParaRPr lang="en-US" dirty="0"/>
          </a:p>
        </p:txBody>
      </p:sp>
      <p:sp>
        <p:nvSpPr>
          <p:cNvPr id="11" name="Content Placeholder 2"/>
          <p:cNvSpPr txBox="1">
            <a:spLocks/>
          </p:cNvSpPr>
          <p:nvPr/>
        </p:nvSpPr>
        <p:spPr>
          <a:xfrm>
            <a:off x="4229100" y="3048000"/>
            <a:ext cx="4610100"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smtClean="0"/>
              <a:t>Mapped Drives</a:t>
            </a:r>
          </a:p>
          <a:p>
            <a:endParaRPr lang="en-US" sz="2400" dirty="0" smtClean="0"/>
          </a:p>
          <a:p>
            <a:endParaRPr lang="en-US" dirty="0"/>
          </a:p>
        </p:txBody>
      </p:sp>
      <p:sp>
        <p:nvSpPr>
          <p:cNvPr id="12" name="Content Placeholder 2"/>
          <p:cNvSpPr txBox="1">
            <a:spLocks/>
          </p:cNvSpPr>
          <p:nvPr/>
        </p:nvSpPr>
        <p:spPr>
          <a:xfrm>
            <a:off x="5867400" y="3657600"/>
            <a:ext cx="3200400"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smtClean="0"/>
              <a:t>Map Viewer</a:t>
            </a:r>
          </a:p>
          <a:p>
            <a:endParaRPr lang="en-US" sz="2400" dirty="0" smtClean="0"/>
          </a:p>
          <a:p>
            <a:endParaRPr lang="en-US" dirty="0"/>
          </a:p>
        </p:txBody>
      </p:sp>
      <p:sp>
        <p:nvSpPr>
          <p:cNvPr id="13" name="Content Placeholder 2"/>
          <p:cNvSpPr txBox="1">
            <a:spLocks/>
          </p:cNvSpPr>
          <p:nvPr/>
        </p:nvSpPr>
        <p:spPr>
          <a:xfrm>
            <a:off x="2743200" y="5924550"/>
            <a:ext cx="2286000"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smtClean="0"/>
              <a:t>Intranet</a:t>
            </a:r>
          </a:p>
          <a:p>
            <a:endParaRPr lang="en-US" sz="2400" dirty="0" smtClean="0"/>
          </a:p>
          <a:p>
            <a:endParaRPr lang="en-US" dirty="0"/>
          </a:p>
        </p:txBody>
      </p:sp>
    </p:spTree>
    <p:extLst>
      <p:ext uri="{BB962C8B-B14F-4D97-AF65-F5344CB8AC3E}">
        <p14:creationId xmlns:p14="http://schemas.microsoft.com/office/powerpoint/2010/main" val="1620404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Apps</a:t>
            </a:r>
            <a:endParaRPr lang="en-US" dirty="0"/>
          </a:p>
        </p:txBody>
      </p:sp>
      <p:sp>
        <p:nvSpPr>
          <p:cNvPr id="3" name="Content Placeholder 2"/>
          <p:cNvSpPr>
            <a:spLocks noGrp="1"/>
          </p:cNvSpPr>
          <p:nvPr>
            <p:ph idx="1"/>
          </p:nvPr>
        </p:nvSpPr>
        <p:spPr/>
        <p:txBody>
          <a:bodyPr/>
          <a:lstStyle/>
          <a:p>
            <a:r>
              <a:rPr lang="en-US" dirty="0" err="1" smtClean="0"/>
              <a:t>eBusiness</a:t>
            </a:r>
            <a:r>
              <a:rPr lang="en-US" dirty="0" smtClean="0"/>
              <a:t> portal</a:t>
            </a:r>
          </a:p>
          <a:p>
            <a:r>
              <a:rPr lang="en-US" dirty="0" err="1" smtClean="0"/>
              <a:t>iOutage</a:t>
            </a:r>
            <a:r>
              <a:rPr lang="en-US" dirty="0" smtClean="0"/>
              <a:t> </a:t>
            </a:r>
            <a:r>
              <a:rPr lang="en-US" sz="2000" dirty="0" smtClean="0"/>
              <a:t>(www.ioutage.com)</a:t>
            </a:r>
          </a:p>
          <a:p>
            <a:r>
              <a:rPr lang="en-US" dirty="0" err="1" smtClean="0"/>
              <a:t>SmartGrid</a:t>
            </a:r>
            <a:endParaRPr lang="en-US" dirty="0" smtClean="0"/>
          </a:p>
          <a:p>
            <a:r>
              <a:rPr lang="en-US" dirty="0" err="1" smtClean="0"/>
              <a:t>SmartHome</a:t>
            </a:r>
            <a:r>
              <a:rPr lang="en-US" dirty="0" smtClean="0"/>
              <a:t> </a:t>
            </a:r>
            <a:r>
              <a:rPr lang="en-US" sz="2000" dirty="0" smtClean="0"/>
              <a:t>(</a:t>
            </a:r>
            <a:r>
              <a:rPr lang="en-US" sz="2000" dirty="0" smtClean="0">
                <a:hlinkClick r:id="rId3"/>
              </a:rPr>
              <a:t>www.watchyourwatts.com</a:t>
            </a:r>
            <a:r>
              <a:rPr lang="en-US" sz="2000" dirty="0" smtClean="0"/>
              <a:t>)</a:t>
            </a:r>
          </a:p>
          <a:p>
            <a:r>
              <a:rPr lang="en-US" dirty="0" err="1" smtClean="0"/>
              <a:t>SmartCar</a:t>
            </a:r>
            <a:endParaRPr lang="en-US" dirty="0" smtClean="0"/>
          </a:p>
          <a:p>
            <a:endParaRPr lang="en-US" sz="2000" dirty="0" smtClean="0"/>
          </a:p>
          <a:p>
            <a:endParaRPr lang="en-US" dirty="0"/>
          </a:p>
        </p:txBody>
      </p:sp>
    </p:spTree>
    <p:extLst>
      <p:ext uri="{BB962C8B-B14F-4D97-AF65-F5344CB8AC3E}">
        <p14:creationId xmlns:p14="http://schemas.microsoft.com/office/powerpoint/2010/main" val="3704051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Green Ball"/>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057400" y="838200"/>
            <a:ext cx="52197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ctrTitle"/>
          </p:nvPr>
        </p:nvSpPr>
        <p:spPr>
          <a:xfrm>
            <a:off x="685800" y="0"/>
            <a:ext cx="7772400" cy="1066800"/>
          </a:xfrm>
        </p:spPr>
        <p:txBody>
          <a:bodyPr/>
          <a:lstStyle/>
          <a:p>
            <a:r>
              <a:rPr lang="en-US" sz="3600" b="1">
                <a:solidFill>
                  <a:srgbClr val="003300"/>
                </a:solidFill>
                <a:effectLst>
                  <a:outerShdw blurRad="38100" dist="38100" dir="2700000" algn="tl">
                    <a:srgbClr val="C0C0C0"/>
                  </a:outerShdw>
                </a:effectLst>
              </a:rPr>
              <a:t>Mobile Data - 2006</a:t>
            </a:r>
          </a:p>
        </p:txBody>
      </p:sp>
      <p:sp>
        <p:nvSpPr>
          <p:cNvPr id="15367" name="Text Box 7"/>
          <p:cNvSpPr txBox="1">
            <a:spLocks noChangeArrowheads="1"/>
          </p:cNvSpPr>
          <p:nvPr/>
        </p:nvSpPr>
        <p:spPr bwMode="auto">
          <a:xfrm>
            <a:off x="762000" y="838200"/>
            <a:ext cx="7772400" cy="429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buFont typeface="Wingdings" pitchFamily="2" charset="2"/>
              <a:buNone/>
            </a:pPr>
            <a:r>
              <a:rPr lang="en-US" sz="2400" b="1">
                <a:solidFill>
                  <a:srgbClr val="003300"/>
                </a:solidFill>
              </a:rPr>
              <a:t> </a:t>
            </a:r>
          </a:p>
          <a:p>
            <a:pPr>
              <a:spcBef>
                <a:spcPct val="50000"/>
              </a:spcBef>
              <a:buFont typeface="Wingdings" pitchFamily="2" charset="2"/>
              <a:buChar char="ü"/>
            </a:pPr>
            <a:r>
              <a:rPr lang="en-US" sz="2400" b="1">
                <a:solidFill>
                  <a:srgbClr val="003300"/>
                </a:solidFill>
              </a:rPr>
              <a:t>Deployed 12 Laptops (Dell Latitude D610) into vehicles</a:t>
            </a:r>
          </a:p>
          <a:p>
            <a:pPr>
              <a:spcBef>
                <a:spcPct val="50000"/>
              </a:spcBef>
              <a:buFont typeface="Wingdings" pitchFamily="2" charset="2"/>
              <a:buChar char="ü"/>
            </a:pPr>
            <a:r>
              <a:rPr lang="en-US" sz="2400" b="1">
                <a:solidFill>
                  <a:srgbClr val="003300"/>
                </a:solidFill>
              </a:rPr>
              <a:t>Maintained 1 for spare</a:t>
            </a:r>
          </a:p>
          <a:p>
            <a:pPr>
              <a:spcBef>
                <a:spcPct val="50000"/>
              </a:spcBef>
              <a:buFont typeface="Wingdings" pitchFamily="2" charset="2"/>
              <a:buChar char="ü"/>
            </a:pPr>
            <a:r>
              <a:rPr lang="en-US" sz="2400" b="1">
                <a:solidFill>
                  <a:srgbClr val="003300"/>
                </a:solidFill>
              </a:rPr>
              <a:t>Loaded Partner Map Viewer</a:t>
            </a:r>
          </a:p>
          <a:p>
            <a:pPr>
              <a:spcBef>
                <a:spcPct val="50000"/>
              </a:spcBef>
              <a:buFont typeface="Wingdings" pitchFamily="2" charset="2"/>
              <a:buChar char="ü"/>
            </a:pPr>
            <a:r>
              <a:rPr lang="en-US" sz="2400" b="1">
                <a:solidFill>
                  <a:srgbClr val="003300"/>
                </a:solidFill>
              </a:rPr>
              <a:t>Installed wireless access points in pole yard for updates</a:t>
            </a:r>
          </a:p>
          <a:p>
            <a:pPr>
              <a:spcBef>
                <a:spcPct val="50000"/>
              </a:spcBef>
              <a:buFont typeface="Wingdings" pitchFamily="2" charset="2"/>
              <a:buChar char="ü"/>
            </a:pPr>
            <a:r>
              <a:rPr lang="en-US" sz="2400" b="1">
                <a:solidFill>
                  <a:srgbClr val="003300"/>
                </a:solidFill>
              </a:rPr>
              <a:t>Provided basic map viewer training to outside personnel</a:t>
            </a:r>
          </a:p>
        </p:txBody>
      </p:sp>
    </p:spTree>
    <p:extLst>
      <p:ext uri="{BB962C8B-B14F-4D97-AF65-F5344CB8AC3E}">
        <p14:creationId xmlns:p14="http://schemas.microsoft.com/office/powerpoint/2010/main" val="1602531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Green Ball"/>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057400" y="838200"/>
            <a:ext cx="52197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ctrTitle"/>
          </p:nvPr>
        </p:nvSpPr>
        <p:spPr>
          <a:xfrm>
            <a:off x="685800" y="0"/>
            <a:ext cx="7772400" cy="1066800"/>
          </a:xfrm>
        </p:spPr>
        <p:txBody>
          <a:bodyPr/>
          <a:lstStyle/>
          <a:p>
            <a:r>
              <a:rPr lang="en-US" sz="3600" b="1">
                <a:solidFill>
                  <a:srgbClr val="003300"/>
                </a:solidFill>
                <a:effectLst>
                  <a:outerShdw blurRad="38100" dist="38100" dir="2700000" algn="tl">
                    <a:srgbClr val="C0C0C0"/>
                  </a:outerShdw>
                </a:effectLst>
              </a:rPr>
              <a:t>Mobile Data - 2007</a:t>
            </a:r>
          </a:p>
        </p:txBody>
      </p:sp>
      <p:sp>
        <p:nvSpPr>
          <p:cNvPr id="16392" name="Text Box 8"/>
          <p:cNvSpPr txBox="1">
            <a:spLocks noChangeArrowheads="1"/>
          </p:cNvSpPr>
          <p:nvPr/>
        </p:nvSpPr>
        <p:spPr bwMode="auto">
          <a:xfrm>
            <a:off x="685800" y="1066800"/>
            <a:ext cx="8458200" cy="644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sz="2000" b="1">
                <a:solidFill>
                  <a:srgbClr val="003300"/>
                </a:solidFill>
              </a:rPr>
              <a:t>4/3 - </a:t>
            </a:r>
            <a:r>
              <a:rPr lang="en-US" b="1">
                <a:solidFill>
                  <a:srgbClr val="003300"/>
                </a:solidFill>
              </a:rPr>
              <a:t>Obtained wireless card from Verizon for testing</a:t>
            </a:r>
          </a:p>
          <a:p>
            <a:pPr>
              <a:spcBef>
                <a:spcPct val="50000"/>
              </a:spcBef>
              <a:buFont typeface="Wingdings" pitchFamily="2" charset="2"/>
              <a:buNone/>
            </a:pPr>
            <a:r>
              <a:rPr lang="en-US" b="1">
                <a:solidFill>
                  <a:srgbClr val="003300"/>
                </a:solidFill>
              </a:rPr>
              <a:t>4/7 – Obtained 4 wireless cards</a:t>
            </a:r>
          </a:p>
          <a:p>
            <a:pPr>
              <a:spcBef>
                <a:spcPct val="50000"/>
              </a:spcBef>
              <a:buFont typeface="Wingdings" pitchFamily="2" charset="2"/>
              <a:buNone/>
            </a:pPr>
            <a:r>
              <a:rPr lang="en-US" b="1">
                <a:solidFill>
                  <a:srgbClr val="003300"/>
                </a:solidFill>
              </a:rPr>
              <a:t>	Customer Service Field Representatives (CSFR’s)  (3) </a:t>
            </a:r>
          </a:p>
          <a:p>
            <a:pPr>
              <a:spcBef>
                <a:spcPct val="50000"/>
              </a:spcBef>
              <a:buFont typeface="Wingdings" pitchFamily="2" charset="2"/>
              <a:buNone/>
            </a:pPr>
            <a:r>
              <a:rPr lang="en-US" b="1">
                <a:solidFill>
                  <a:srgbClr val="003300"/>
                </a:solidFill>
              </a:rPr>
              <a:t>	Serviceman (1)</a:t>
            </a:r>
          </a:p>
          <a:p>
            <a:pPr>
              <a:spcBef>
                <a:spcPct val="50000"/>
              </a:spcBef>
              <a:buFont typeface="Wingdings" pitchFamily="2" charset="2"/>
              <a:buNone/>
            </a:pPr>
            <a:r>
              <a:rPr lang="en-US" b="1">
                <a:solidFill>
                  <a:srgbClr val="003300"/>
                </a:solidFill>
              </a:rPr>
              <a:t>5/15 – Installed 2 docking stations in Operations for map updates</a:t>
            </a:r>
          </a:p>
          <a:p>
            <a:pPr>
              <a:spcBef>
                <a:spcPct val="50000"/>
              </a:spcBef>
              <a:buFont typeface="Wingdings" pitchFamily="2" charset="2"/>
              <a:buNone/>
            </a:pPr>
            <a:r>
              <a:rPr lang="en-US" b="1">
                <a:solidFill>
                  <a:srgbClr val="003300"/>
                </a:solidFill>
              </a:rPr>
              <a:t>6/7 – Obtained 3 more cards</a:t>
            </a:r>
          </a:p>
          <a:p>
            <a:pPr>
              <a:spcBef>
                <a:spcPct val="50000"/>
              </a:spcBef>
              <a:buFont typeface="Wingdings" pitchFamily="2" charset="2"/>
              <a:buNone/>
            </a:pPr>
            <a:r>
              <a:rPr lang="en-US" b="1">
                <a:solidFill>
                  <a:srgbClr val="003300"/>
                </a:solidFill>
              </a:rPr>
              <a:t>	Staker (1)</a:t>
            </a:r>
          </a:p>
          <a:p>
            <a:pPr>
              <a:spcBef>
                <a:spcPct val="50000"/>
              </a:spcBef>
              <a:buFont typeface="Wingdings" pitchFamily="2" charset="2"/>
              <a:buNone/>
            </a:pPr>
            <a:r>
              <a:rPr lang="en-US" b="1">
                <a:solidFill>
                  <a:srgbClr val="003300"/>
                </a:solidFill>
              </a:rPr>
              <a:t>	Serviceman (2)</a:t>
            </a:r>
          </a:p>
          <a:p>
            <a:pPr>
              <a:spcBef>
                <a:spcPct val="50000"/>
              </a:spcBef>
              <a:buFont typeface="Wingdings" pitchFamily="2" charset="2"/>
              <a:buNone/>
            </a:pPr>
            <a:r>
              <a:rPr lang="en-US" b="1">
                <a:solidFill>
                  <a:srgbClr val="003300"/>
                </a:solidFill>
              </a:rPr>
              <a:t>7/7 – Obtained additional card for staker</a:t>
            </a:r>
          </a:p>
          <a:p>
            <a:pPr>
              <a:spcBef>
                <a:spcPct val="50000"/>
              </a:spcBef>
              <a:buFont typeface="Wingdings" pitchFamily="2" charset="2"/>
              <a:buNone/>
            </a:pPr>
            <a:r>
              <a:rPr lang="en-US" b="1">
                <a:solidFill>
                  <a:srgbClr val="003300"/>
                </a:solidFill>
              </a:rPr>
              <a:t>7/23 – Provided Crew Mapping Training (2 hours)</a:t>
            </a:r>
          </a:p>
          <a:p>
            <a:pPr>
              <a:spcBef>
                <a:spcPct val="50000"/>
              </a:spcBef>
              <a:buFont typeface="Wingdings" pitchFamily="2" charset="2"/>
              <a:buNone/>
            </a:pPr>
            <a:r>
              <a:rPr lang="en-US" b="1">
                <a:solidFill>
                  <a:srgbClr val="003300"/>
                </a:solidFill>
              </a:rPr>
              <a:t>8/10 – Obtained additional card for travel pool</a:t>
            </a:r>
          </a:p>
          <a:p>
            <a:pPr>
              <a:spcBef>
                <a:spcPct val="50000"/>
              </a:spcBef>
              <a:buFont typeface="Wingdings" pitchFamily="2" charset="2"/>
              <a:buNone/>
            </a:pPr>
            <a:endParaRPr lang="en-US" b="1">
              <a:solidFill>
                <a:srgbClr val="003300"/>
              </a:solidFill>
            </a:endParaRPr>
          </a:p>
          <a:p>
            <a:pPr>
              <a:spcBef>
                <a:spcPct val="50000"/>
              </a:spcBef>
              <a:buFont typeface="Wingdings" pitchFamily="2" charset="2"/>
              <a:buNone/>
            </a:pPr>
            <a:endParaRPr lang="en-US" b="1">
              <a:solidFill>
                <a:srgbClr val="003300"/>
              </a:solidFill>
            </a:endParaRPr>
          </a:p>
          <a:p>
            <a:pPr>
              <a:spcBef>
                <a:spcPct val="50000"/>
              </a:spcBef>
              <a:buFont typeface="Wingdings" pitchFamily="2" charset="2"/>
              <a:buNone/>
            </a:pPr>
            <a:r>
              <a:rPr lang="en-US" sz="2400" b="1">
                <a:solidFill>
                  <a:srgbClr val="003300"/>
                </a:solidFill>
              </a:rPr>
              <a:t>	 </a:t>
            </a:r>
          </a:p>
          <a:p>
            <a:pPr>
              <a:spcBef>
                <a:spcPct val="50000"/>
              </a:spcBef>
              <a:buFont typeface="Wingdings" pitchFamily="2" charset="2"/>
              <a:buNone/>
            </a:pPr>
            <a:endParaRPr lang="en-US" sz="2400" b="1">
              <a:solidFill>
                <a:srgbClr val="003300"/>
              </a:solidFill>
            </a:endParaRPr>
          </a:p>
        </p:txBody>
      </p:sp>
    </p:spTree>
    <p:extLst>
      <p:ext uri="{BB962C8B-B14F-4D97-AF65-F5344CB8AC3E}">
        <p14:creationId xmlns:p14="http://schemas.microsoft.com/office/powerpoint/2010/main" val="144689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Green Ball"/>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057400" y="838200"/>
            <a:ext cx="52197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Rectangle 3"/>
          <p:cNvSpPr>
            <a:spLocks noGrp="1" noChangeArrowheads="1"/>
          </p:cNvSpPr>
          <p:nvPr>
            <p:ph type="ctrTitle"/>
          </p:nvPr>
        </p:nvSpPr>
        <p:spPr>
          <a:xfrm>
            <a:off x="685800" y="0"/>
            <a:ext cx="7772400" cy="1066800"/>
          </a:xfrm>
        </p:spPr>
        <p:txBody>
          <a:bodyPr/>
          <a:lstStyle/>
          <a:p>
            <a:r>
              <a:rPr lang="en-US" sz="3600" b="1">
                <a:solidFill>
                  <a:srgbClr val="003300"/>
                </a:solidFill>
                <a:effectLst>
                  <a:outerShdw blurRad="38100" dist="38100" dir="2700000" algn="tl">
                    <a:srgbClr val="C0C0C0"/>
                  </a:outerShdw>
                </a:effectLst>
              </a:rPr>
              <a:t>Mobile Data - 2007</a:t>
            </a:r>
          </a:p>
        </p:txBody>
      </p:sp>
      <p:sp>
        <p:nvSpPr>
          <p:cNvPr id="114692" name="Text Box 4"/>
          <p:cNvSpPr txBox="1">
            <a:spLocks noChangeArrowheads="1"/>
          </p:cNvSpPr>
          <p:nvPr/>
        </p:nvSpPr>
        <p:spPr bwMode="auto">
          <a:xfrm>
            <a:off x="685800" y="1524000"/>
            <a:ext cx="8458200" cy="41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sz="2000" b="1">
                <a:solidFill>
                  <a:srgbClr val="003300"/>
                </a:solidFill>
              </a:rPr>
              <a:t>10/1 – Added 2 more docking stations in Operations.</a:t>
            </a:r>
          </a:p>
          <a:p>
            <a:pPr>
              <a:spcBef>
                <a:spcPct val="50000"/>
              </a:spcBef>
              <a:buFont typeface="Wingdings" pitchFamily="2" charset="2"/>
              <a:buNone/>
            </a:pPr>
            <a:r>
              <a:rPr lang="en-US" sz="2000" b="1">
                <a:solidFill>
                  <a:srgbClr val="003300"/>
                </a:solidFill>
              </a:rPr>
              <a:t>10/1 – Moved spare laptop to Operations for check-out use.  Will add additional spare in January.</a:t>
            </a:r>
          </a:p>
          <a:p>
            <a:pPr>
              <a:spcBef>
                <a:spcPct val="50000"/>
              </a:spcBef>
              <a:buFont typeface="Wingdings" pitchFamily="2" charset="2"/>
              <a:buNone/>
            </a:pPr>
            <a:r>
              <a:rPr lang="en-US" sz="2000" b="1">
                <a:solidFill>
                  <a:srgbClr val="003300"/>
                </a:solidFill>
              </a:rPr>
              <a:t>12/1 – Updated meter change process to incorporate mobile data.  This process virtually eliminates missed reads when meter changes are performed.</a:t>
            </a:r>
          </a:p>
          <a:p>
            <a:pPr>
              <a:spcBef>
                <a:spcPct val="50000"/>
              </a:spcBef>
              <a:buFont typeface="Wingdings" pitchFamily="2" charset="2"/>
              <a:buNone/>
            </a:pPr>
            <a:r>
              <a:rPr lang="en-US" b="1">
                <a:solidFill>
                  <a:srgbClr val="003300"/>
                </a:solidFill>
              </a:rPr>
              <a:t> </a:t>
            </a:r>
          </a:p>
          <a:p>
            <a:pPr>
              <a:spcBef>
                <a:spcPct val="50000"/>
              </a:spcBef>
              <a:buFont typeface="Wingdings" pitchFamily="2" charset="2"/>
              <a:buNone/>
            </a:pPr>
            <a:endParaRPr lang="en-US" b="1">
              <a:solidFill>
                <a:srgbClr val="003300"/>
              </a:solidFill>
            </a:endParaRPr>
          </a:p>
          <a:p>
            <a:pPr>
              <a:spcBef>
                <a:spcPct val="50000"/>
              </a:spcBef>
              <a:buFont typeface="Wingdings" pitchFamily="2" charset="2"/>
              <a:buNone/>
            </a:pPr>
            <a:r>
              <a:rPr lang="en-US" sz="2400" b="1">
                <a:solidFill>
                  <a:srgbClr val="003300"/>
                </a:solidFill>
              </a:rPr>
              <a:t>	 </a:t>
            </a:r>
          </a:p>
          <a:p>
            <a:pPr>
              <a:spcBef>
                <a:spcPct val="50000"/>
              </a:spcBef>
              <a:buFont typeface="Wingdings" pitchFamily="2" charset="2"/>
              <a:buNone/>
            </a:pPr>
            <a:endParaRPr lang="en-US" sz="2400" b="1">
              <a:solidFill>
                <a:srgbClr val="003300"/>
              </a:solidFill>
            </a:endParaRPr>
          </a:p>
        </p:txBody>
      </p:sp>
    </p:spTree>
    <p:extLst>
      <p:ext uri="{BB962C8B-B14F-4D97-AF65-F5344CB8AC3E}">
        <p14:creationId xmlns:p14="http://schemas.microsoft.com/office/powerpoint/2010/main" val="3475837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Green Ball"/>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057400" y="838200"/>
            <a:ext cx="52197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Rectangle 3"/>
          <p:cNvSpPr>
            <a:spLocks noGrp="1" noChangeArrowheads="1"/>
          </p:cNvSpPr>
          <p:nvPr>
            <p:ph type="ctrTitle"/>
          </p:nvPr>
        </p:nvSpPr>
        <p:spPr>
          <a:xfrm>
            <a:off x="685800" y="0"/>
            <a:ext cx="7772400" cy="1066800"/>
          </a:xfrm>
        </p:spPr>
        <p:txBody>
          <a:bodyPr/>
          <a:lstStyle/>
          <a:p>
            <a:r>
              <a:rPr lang="en-US" sz="3600" b="1">
                <a:solidFill>
                  <a:srgbClr val="003300"/>
                </a:solidFill>
                <a:effectLst>
                  <a:outerShdw blurRad="38100" dist="38100" dir="2700000" algn="tl">
                    <a:srgbClr val="C0C0C0"/>
                  </a:outerShdw>
                </a:effectLst>
              </a:rPr>
              <a:t>Mobile Data - Capabilities</a:t>
            </a:r>
          </a:p>
        </p:txBody>
      </p:sp>
      <p:sp>
        <p:nvSpPr>
          <p:cNvPr id="102404" name="Text Box 4"/>
          <p:cNvSpPr txBox="1">
            <a:spLocks noChangeArrowheads="1"/>
          </p:cNvSpPr>
          <p:nvPr/>
        </p:nvSpPr>
        <p:spPr bwMode="auto">
          <a:xfrm>
            <a:off x="304800" y="914400"/>
            <a:ext cx="8458200" cy="511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sz="2400" b="1">
                <a:solidFill>
                  <a:srgbClr val="003300"/>
                </a:solidFill>
              </a:rPr>
              <a:t>Real time access to:</a:t>
            </a:r>
          </a:p>
          <a:p>
            <a:pPr>
              <a:spcBef>
                <a:spcPct val="50000"/>
              </a:spcBef>
              <a:buFont typeface="Wingdings" pitchFamily="2" charset="2"/>
              <a:buChar char="ü"/>
            </a:pPr>
            <a:r>
              <a:rPr lang="en-US" sz="2000" b="1">
                <a:solidFill>
                  <a:srgbClr val="003300"/>
                </a:solidFill>
              </a:rPr>
              <a:t>Map viewer</a:t>
            </a:r>
          </a:p>
          <a:p>
            <a:pPr>
              <a:spcBef>
                <a:spcPct val="50000"/>
              </a:spcBef>
              <a:buFont typeface="Wingdings" pitchFamily="2" charset="2"/>
              <a:buChar char="ü"/>
            </a:pPr>
            <a:r>
              <a:rPr lang="en-US" sz="2000" b="1">
                <a:solidFill>
                  <a:srgbClr val="003300"/>
                </a:solidFill>
              </a:rPr>
              <a:t>Customer Information System (CIS)</a:t>
            </a:r>
          </a:p>
          <a:p>
            <a:pPr>
              <a:spcBef>
                <a:spcPct val="50000"/>
              </a:spcBef>
              <a:buFont typeface="Wingdings" pitchFamily="2" charset="2"/>
              <a:buChar char="ü"/>
            </a:pPr>
            <a:r>
              <a:rPr lang="en-US" sz="2000" b="1">
                <a:solidFill>
                  <a:srgbClr val="003300"/>
                </a:solidFill>
              </a:rPr>
              <a:t>Incident Management System (IMS)</a:t>
            </a:r>
          </a:p>
          <a:p>
            <a:pPr>
              <a:spcBef>
                <a:spcPct val="50000"/>
              </a:spcBef>
              <a:buFont typeface="Wingdings" pitchFamily="2" charset="2"/>
              <a:buChar char="ü"/>
            </a:pPr>
            <a:r>
              <a:rPr lang="en-US" sz="2000" b="1">
                <a:solidFill>
                  <a:srgbClr val="003300"/>
                </a:solidFill>
              </a:rPr>
              <a:t>eMail/Calendar via Outlook</a:t>
            </a:r>
          </a:p>
          <a:p>
            <a:pPr>
              <a:spcBef>
                <a:spcPct val="50000"/>
              </a:spcBef>
              <a:buFont typeface="Wingdings" pitchFamily="2" charset="2"/>
              <a:buNone/>
            </a:pPr>
            <a:r>
              <a:rPr lang="en-US" sz="2400" b="1">
                <a:solidFill>
                  <a:srgbClr val="003300"/>
                </a:solidFill>
              </a:rPr>
              <a:t>Ability to:</a:t>
            </a:r>
          </a:p>
          <a:p>
            <a:pPr>
              <a:spcBef>
                <a:spcPct val="50000"/>
              </a:spcBef>
              <a:buFont typeface="Wingdings" pitchFamily="2" charset="2"/>
              <a:buChar char="ü"/>
            </a:pPr>
            <a:r>
              <a:rPr lang="en-US" sz="2000" b="1">
                <a:solidFill>
                  <a:srgbClr val="003300"/>
                </a:solidFill>
              </a:rPr>
              <a:t>Query Account Information</a:t>
            </a:r>
          </a:p>
          <a:p>
            <a:pPr>
              <a:spcBef>
                <a:spcPct val="50000"/>
              </a:spcBef>
              <a:buFont typeface="Wingdings" pitchFamily="2" charset="2"/>
              <a:buChar char="ü"/>
            </a:pPr>
            <a:r>
              <a:rPr lang="en-US" sz="2000" b="1">
                <a:solidFill>
                  <a:srgbClr val="003300"/>
                </a:solidFill>
              </a:rPr>
              <a:t>Ping &amp; Read Meters</a:t>
            </a:r>
          </a:p>
          <a:p>
            <a:pPr>
              <a:spcBef>
                <a:spcPct val="50000"/>
              </a:spcBef>
              <a:buFont typeface="Wingdings" pitchFamily="2" charset="2"/>
              <a:buChar char="ü"/>
            </a:pPr>
            <a:r>
              <a:rPr lang="en-US" sz="2000" b="1">
                <a:solidFill>
                  <a:srgbClr val="003300"/>
                </a:solidFill>
              </a:rPr>
              <a:t>Access Incident Management System	 </a:t>
            </a:r>
          </a:p>
          <a:p>
            <a:pPr>
              <a:spcBef>
                <a:spcPct val="50000"/>
              </a:spcBef>
              <a:buFont typeface="Wingdings" pitchFamily="2" charset="2"/>
              <a:buChar char="ü"/>
            </a:pPr>
            <a:r>
              <a:rPr lang="en-US" sz="2000" b="1">
                <a:solidFill>
                  <a:srgbClr val="003300"/>
                </a:solidFill>
              </a:rPr>
              <a:t>Do what they normally would from their desk</a:t>
            </a:r>
          </a:p>
          <a:p>
            <a:pPr>
              <a:spcBef>
                <a:spcPct val="50000"/>
              </a:spcBef>
              <a:buFont typeface="Wingdings" pitchFamily="2" charset="2"/>
              <a:buNone/>
            </a:pPr>
            <a:endParaRPr lang="en-US" sz="2000" b="1">
              <a:solidFill>
                <a:srgbClr val="003300"/>
              </a:solidFill>
            </a:endParaRPr>
          </a:p>
        </p:txBody>
      </p:sp>
    </p:spTree>
    <p:extLst>
      <p:ext uri="{BB962C8B-B14F-4D97-AF65-F5344CB8AC3E}">
        <p14:creationId xmlns:p14="http://schemas.microsoft.com/office/powerpoint/2010/main" val="2333390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Green Ball"/>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057400" y="838200"/>
            <a:ext cx="52197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Rectangle 3"/>
          <p:cNvSpPr>
            <a:spLocks noGrp="1" noChangeArrowheads="1"/>
          </p:cNvSpPr>
          <p:nvPr>
            <p:ph type="ctrTitle"/>
          </p:nvPr>
        </p:nvSpPr>
        <p:spPr>
          <a:xfrm>
            <a:off x="685800" y="0"/>
            <a:ext cx="7772400" cy="1066800"/>
          </a:xfrm>
        </p:spPr>
        <p:txBody>
          <a:bodyPr/>
          <a:lstStyle/>
          <a:p>
            <a:r>
              <a:rPr lang="en-US" sz="3600" b="1">
                <a:solidFill>
                  <a:srgbClr val="003300"/>
                </a:solidFill>
                <a:effectLst>
                  <a:outerShdw blurRad="38100" dist="38100" dir="2700000" algn="tl">
                    <a:srgbClr val="C0C0C0"/>
                  </a:outerShdw>
                </a:effectLst>
              </a:rPr>
              <a:t>Mobile Data</a:t>
            </a:r>
          </a:p>
        </p:txBody>
      </p:sp>
      <p:sp>
        <p:nvSpPr>
          <p:cNvPr id="116740" name="Text Box 4"/>
          <p:cNvSpPr txBox="1">
            <a:spLocks noChangeArrowheads="1"/>
          </p:cNvSpPr>
          <p:nvPr/>
        </p:nvSpPr>
        <p:spPr bwMode="auto">
          <a:xfrm>
            <a:off x="304800" y="1600200"/>
            <a:ext cx="845820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 typeface="Wingdings" pitchFamily="2" charset="2"/>
              <a:buNone/>
            </a:pPr>
            <a:r>
              <a:rPr lang="en-US" sz="2400" b="1">
                <a:solidFill>
                  <a:srgbClr val="003300"/>
                </a:solidFill>
              </a:rPr>
              <a:t>External Costs:</a:t>
            </a:r>
          </a:p>
          <a:p>
            <a:pPr algn="ctr">
              <a:spcBef>
                <a:spcPct val="50000"/>
              </a:spcBef>
              <a:buFont typeface="Wingdings" pitchFamily="2" charset="2"/>
              <a:buNone/>
            </a:pPr>
            <a:endParaRPr lang="en-US" sz="2400" b="1">
              <a:solidFill>
                <a:srgbClr val="003300"/>
              </a:solidFill>
            </a:endParaRPr>
          </a:p>
          <a:p>
            <a:pPr algn="ctr">
              <a:spcBef>
                <a:spcPct val="50000"/>
              </a:spcBef>
              <a:buFont typeface="Wingdings" pitchFamily="2" charset="2"/>
              <a:buNone/>
            </a:pPr>
            <a:r>
              <a:rPr lang="en-US" sz="2400" b="1">
                <a:solidFill>
                  <a:srgbClr val="003300"/>
                </a:solidFill>
              </a:rPr>
              <a:t>Verizon Cards - $0</a:t>
            </a:r>
          </a:p>
          <a:p>
            <a:pPr algn="ctr">
              <a:spcBef>
                <a:spcPct val="50000"/>
              </a:spcBef>
              <a:buFont typeface="Wingdings" pitchFamily="2" charset="2"/>
              <a:buNone/>
            </a:pPr>
            <a:r>
              <a:rPr lang="en-US" sz="2400" b="1">
                <a:solidFill>
                  <a:srgbClr val="003300"/>
                </a:solidFill>
              </a:rPr>
              <a:t>Antennas  - $30 each</a:t>
            </a:r>
          </a:p>
          <a:p>
            <a:pPr algn="ctr">
              <a:spcBef>
                <a:spcPct val="50000"/>
              </a:spcBef>
              <a:buFont typeface="Wingdings" pitchFamily="2" charset="2"/>
              <a:buNone/>
            </a:pPr>
            <a:r>
              <a:rPr lang="en-US" sz="2400" b="1">
                <a:solidFill>
                  <a:srgbClr val="003300"/>
                </a:solidFill>
              </a:rPr>
              <a:t>Monthly fee - $60/card</a:t>
            </a:r>
          </a:p>
          <a:p>
            <a:pPr>
              <a:spcBef>
                <a:spcPct val="50000"/>
              </a:spcBef>
              <a:buFont typeface="Wingdings" pitchFamily="2" charset="2"/>
              <a:buNone/>
            </a:pPr>
            <a:endParaRPr lang="en-US" b="1">
              <a:solidFill>
                <a:srgbClr val="003300"/>
              </a:solidFill>
            </a:endParaRPr>
          </a:p>
          <a:p>
            <a:pPr>
              <a:spcBef>
                <a:spcPct val="50000"/>
              </a:spcBef>
              <a:buFont typeface="Wingdings" pitchFamily="2" charset="2"/>
              <a:buNone/>
            </a:pPr>
            <a:r>
              <a:rPr lang="en-US" sz="2400" b="1">
                <a:solidFill>
                  <a:srgbClr val="003300"/>
                </a:solidFill>
              </a:rPr>
              <a:t>	 </a:t>
            </a:r>
          </a:p>
          <a:p>
            <a:pPr>
              <a:spcBef>
                <a:spcPct val="50000"/>
              </a:spcBef>
              <a:buFont typeface="Wingdings" pitchFamily="2" charset="2"/>
              <a:buNone/>
            </a:pPr>
            <a:endParaRPr lang="en-US" sz="2400" b="1">
              <a:solidFill>
                <a:srgbClr val="003300"/>
              </a:solidFill>
            </a:endParaRPr>
          </a:p>
        </p:txBody>
      </p:sp>
    </p:spTree>
    <p:extLst>
      <p:ext uri="{BB962C8B-B14F-4D97-AF65-F5344CB8AC3E}">
        <p14:creationId xmlns:p14="http://schemas.microsoft.com/office/powerpoint/2010/main" val="2325895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899</TotalTime>
  <Words>2266</Words>
  <Application>Microsoft Office PowerPoint</Application>
  <PresentationFormat>On-screen Show (4:3)</PresentationFormat>
  <Paragraphs>346</Paragraphs>
  <Slides>41</Slides>
  <Notes>9</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Apple iPad</vt:lpstr>
      <vt:lpstr>PowerPoint Presentation</vt:lpstr>
      <vt:lpstr>PowerPoint Presentation</vt:lpstr>
      <vt:lpstr>Mobile Data Requirements (Strategic Action Plan 2006)</vt:lpstr>
      <vt:lpstr>Mobile Data - 2006</vt:lpstr>
      <vt:lpstr>Mobile Data - 2007</vt:lpstr>
      <vt:lpstr>Mobile Data - 2007</vt:lpstr>
      <vt:lpstr>Mobile Data - Capabilities</vt:lpstr>
      <vt:lpstr>Mobile Data</vt:lpstr>
      <vt:lpstr>Mobile Data improvements </vt:lpstr>
      <vt:lpstr>Mobile Data improvements </vt:lpstr>
      <vt:lpstr>Laptop Replacement</vt:lpstr>
      <vt:lpstr>Tablet Computers History</vt:lpstr>
      <vt:lpstr>Tablet Computers</vt:lpstr>
      <vt:lpstr>Tablet Computers</vt:lpstr>
      <vt:lpstr>iPad vs. Laptop</vt:lpstr>
      <vt:lpstr>iPad for Personal Use</vt:lpstr>
      <vt:lpstr>iPad in Business</vt:lpstr>
      <vt:lpstr>iPad in Business</vt:lpstr>
      <vt:lpstr>iPad Security</vt:lpstr>
      <vt:lpstr>iPad Security</vt:lpstr>
      <vt:lpstr>iPad Security</vt:lpstr>
      <vt:lpstr>iPad Security</vt:lpstr>
      <vt:lpstr>iPad Security</vt:lpstr>
      <vt:lpstr>iPad Apps - Connectivity</vt:lpstr>
      <vt:lpstr>iPad Apps - Storage</vt:lpstr>
      <vt:lpstr>iPad Apps – Public Outage Map</vt:lpstr>
      <vt:lpstr>iPad Apps – Internal Apps</vt:lpstr>
      <vt:lpstr>NNEC’s Plan (Testing 6/2010)</vt:lpstr>
      <vt:lpstr>NNEC – Pilot Deployment</vt:lpstr>
      <vt:lpstr>NNEC – iPad Management</vt:lpstr>
      <vt:lpstr>iPad as an IT Managers Tool</vt:lpstr>
      <vt:lpstr>iPad as an IT Managers Tool</vt:lpstr>
      <vt:lpstr>iPad as an IT Managers Tool</vt:lpstr>
      <vt:lpstr>iPad as an IT Managers Tool</vt:lpstr>
      <vt:lpstr>iPad as an IT Managers Tool</vt:lpstr>
      <vt:lpstr>iPad as Member Tool</vt:lpstr>
      <vt:lpstr>NNEC – iPad &amp; Virtualization</vt:lpstr>
      <vt:lpstr>NNEC – iPad &amp; Virtualization</vt:lpstr>
      <vt:lpstr>NNEC – iPad &amp; Virtualization</vt:lpstr>
      <vt:lpstr>Future Apps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Hyde</dc:creator>
  <cp:lastModifiedBy>Mike Hyde</cp:lastModifiedBy>
  <cp:revision>49</cp:revision>
  <dcterms:created xsi:type="dcterms:W3CDTF">2011-03-29T12:49:46Z</dcterms:created>
  <dcterms:modified xsi:type="dcterms:W3CDTF">2011-05-03T20:25:33Z</dcterms:modified>
</cp:coreProperties>
</file>